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60" r:id="rId4"/>
  </p:sldMasterIdLst>
  <p:notesMasterIdLst>
    <p:notesMasterId r:id="rId28"/>
  </p:notesMasterIdLst>
  <p:handoutMasterIdLst>
    <p:handoutMasterId r:id="rId29"/>
  </p:handoutMasterIdLst>
  <p:sldIdLst>
    <p:sldId id="291" r:id="rId5"/>
    <p:sldId id="503" r:id="rId6"/>
    <p:sldId id="474" r:id="rId7"/>
    <p:sldId id="492" r:id="rId8"/>
    <p:sldId id="475" r:id="rId9"/>
    <p:sldId id="498" r:id="rId10"/>
    <p:sldId id="508" r:id="rId11"/>
    <p:sldId id="477" r:id="rId12"/>
    <p:sldId id="489" r:id="rId13"/>
    <p:sldId id="507" r:id="rId14"/>
    <p:sldId id="500" r:id="rId15"/>
    <p:sldId id="501" r:id="rId16"/>
    <p:sldId id="504" r:id="rId17"/>
    <p:sldId id="481" r:id="rId18"/>
    <p:sldId id="491" r:id="rId19"/>
    <p:sldId id="490" r:id="rId20"/>
    <p:sldId id="482" r:id="rId21"/>
    <p:sldId id="494" r:id="rId22"/>
    <p:sldId id="495" r:id="rId23"/>
    <p:sldId id="509" r:id="rId24"/>
    <p:sldId id="487" r:id="rId25"/>
    <p:sldId id="488" r:id="rId26"/>
    <p:sldId id="493" r:id="rId27"/>
  </p:sldIdLst>
  <p:sldSz cx="9144000" cy="6858000" type="screen4x3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CECCBC"/>
    <a:srgbClr val="4304F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86ED2CD-BF54-4BA1-8A35-7AA8DA68F4FD}" v="165" dt="2019-05-17T16:26:55.0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38" autoAdjust="0"/>
    <p:restoredTop sz="93979" autoAdjust="0"/>
  </p:normalViewPr>
  <p:slideViewPr>
    <p:cSldViewPr>
      <p:cViewPr varScale="1">
        <p:scale>
          <a:sx n="114" d="100"/>
          <a:sy n="114" d="100"/>
        </p:scale>
        <p:origin x="25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5592"/>
    </p:cViewPr>
  </p:sorterViewPr>
  <p:notesViewPr>
    <p:cSldViewPr>
      <p:cViewPr>
        <p:scale>
          <a:sx n="100" d="100"/>
          <a:sy n="100" d="100"/>
        </p:scale>
        <p:origin x="-163" y="58"/>
      </p:cViewPr>
      <p:guideLst>
        <p:guide orient="horz" pos="2928"/>
        <p:guide pos="21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A11D9BC-6B0C-4850-A3B0-24192F31F265}" type="datetimeFigureOut">
              <a:rPr lang="en-US" smtClean="0"/>
              <a:t>4/23/2020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CB940BD-6F58-4219-9EE1-017382CC17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251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BA7A6EE-54E9-4233-9AA3-82047339BDE7}" type="datetimeFigureOut">
              <a:rPr lang="en-US" smtClean="0"/>
              <a:t>4/23/2020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7600" y="696913"/>
            <a:ext cx="4646613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15790"/>
            <a:ext cx="550545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B0B67F6-9BDC-4D2E-8B06-EA22A67AB9E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23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INSERT NOTES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9ED33C-30DF-48E6-A3A0-B9516C7C8521}" type="slidenum">
              <a:rPr lang="en-US" smtClean="0">
                <a:solidFill>
                  <a:prstClr val="black"/>
                </a:solidFill>
              </a:rPr>
              <a:pPr/>
              <a:t>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7865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B67F6-9BDC-4D2E-8B06-EA22A67AB9EE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739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5867400"/>
            <a:ext cx="8833104" cy="833819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  <a:endParaRPr kumimoji="0"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21" name="TextBox 20"/>
          <p:cNvSpPr txBox="1"/>
          <p:nvPr userDrawn="1"/>
        </p:nvSpPr>
        <p:spPr>
          <a:xfrm>
            <a:off x="1219200" y="6262048"/>
            <a:ext cx="7848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143000" algn="l"/>
              </a:tabLst>
            </a:pPr>
            <a:r>
              <a:rPr lang="en-US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United States Department of Agriculture</a:t>
            </a:r>
          </a:p>
        </p:txBody>
      </p:sp>
      <p:pic>
        <p:nvPicPr>
          <p:cNvPr id="17" name="Picture 2" descr="usda-logo-white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5971740"/>
            <a:ext cx="838200" cy="56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0715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>
            <a:lvl1pPr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>
              <a:defRPr/>
            </a:pPr>
            <a:fld id="{5201D16B-2387-4D5C-AC4F-ECB6D6ED1DB7}" type="slidenum">
              <a:rPr lang="en-US" b="0" smtClean="0">
                <a:solidFill>
                  <a:prstClr val="white"/>
                </a:solidFill>
              </a:rPr>
              <a:pPr algn="ctr">
                <a:defRPr/>
              </a:pPr>
              <a:t>‹#›</a:t>
            </a:fld>
            <a:endParaRPr lang="en-US" b="0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 userDrawn="1"/>
        </p:nvSpPr>
        <p:spPr bwMode="auto">
          <a:xfrm>
            <a:off x="146304" y="5867400"/>
            <a:ext cx="8833104" cy="833819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1219200" y="6262048"/>
            <a:ext cx="7848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143000" algn="l"/>
              </a:tabLst>
            </a:pPr>
            <a:r>
              <a:rPr lang="en-US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United States Department of Agriculture</a:t>
            </a:r>
          </a:p>
        </p:txBody>
      </p:sp>
      <p:pic>
        <p:nvPicPr>
          <p:cNvPr id="14" name="Picture 2" descr="usda-logo-white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5971740"/>
            <a:ext cx="838200" cy="56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98768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1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>
            <a:spLocks noChangeArrowheads="1"/>
          </p:cNvSpPr>
          <p:nvPr userDrawn="1"/>
        </p:nvSpPr>
        <p:spPr bwMode="auto">
          <a:xfrm>
            <a:off x="146304" y="5867400"/>
            <a:ext cx="8833104" cy="833819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1219200" y="6262048"/>
            <a:ext cx="7848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143000" algn="l"/>
              </a:tabLst>
            </a:pPr>
            <a:r>
              <a:rPr lang="en-US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United States Department of Agriculture</a:t>
            </a:r>
          </a:p>
        </p:txBody>
      </p:sp>
      <p:pic>
        <p:nvPicPr>
          <p:cNvPr id="19" name="Picture 2" descr="usda-logo-white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5971740"/>
            <a:ext cx="838200" cy="56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199622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_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bg1">
              <a:lumMod val="65000"/>
            </a:schemeClr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3" name="Slide Number Placeholder 5"/>
          <p:cNvSpPr txBox="1">
            <a:spLocks/>
          </p:cNvSpPr>
          <p:nvPr userDrawn="1"/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>
            <a:lvl1pPr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>
              <a:defRPr/>
            </a:pPr>
            <a:fld id="{5201D16B-2387-4D5C-AC4F-ECB6D6ED1DB7}" type="slidenum">
              <a:rPr lang="en-US" b="0" smtClean="0">
                <a:solidFill>
                  <a:prstClr val="white"/>
                </a:solidFill>
              </a:rPr>
              <a:pPr algn="ctr">
                <a:defRPr/>
              </a:pPr>
              <a:t>‹#›</a:t>
            </a:fld>
            <a:endParaRPr lang="en-US" b="0" dirty="0">
              <a:solidFill>
                <a:prstClr val="white"/>
              </a:solidFill>
            </a:endParaRPr>
          </a:p>
        </p:txBody>
      </p:sp>
      <p:sp>
        <p:nvSpPr>
          <p:cNvPr id="2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0" y="6400801"/>
            <a:ext cx="75438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Oval 24"/>
          <p:cNvSpPr/>
          <p:nvPr userDrawn="1"/>
        </p:nvSpPr>
        <p:spPr>
          <a:xfrm>
            <a:off x="0" y="6172200"/>
            <a:ext cx="685800" cy="6858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26" name="Picture 25" descr="fgis_high_res logo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AFFF9"/>
              </a:clrFrom>
              <a:clrTo>
                <a:srgbClr val="FAFFF9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H="1" flipV="1">
            <a:off x="76200" y="6248401"/>
            <a:ext cx="533400" cy="533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7871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3" name="Slide Number Placeholder 5"/>
          <p:cNvSpPr txBox="1">
            <a:spLocks/>
          </p:cNvSpPr>
          <p:nvPr userDrawn="1"/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>
            <a:lvl1pPr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>
              <a:defRPr/>
            </a:pPr>
            <a:fld id="{5201D16B-2387-4D5C-AC4F-ECB6D6ED1DB7}" type="slidenum">
              <a:rPr lang="en-US" b="0" smtClean="0">
                <a:solidFill>
                  <a:prstClr val="white"/>
                </a:solidFill>
              </a:rPr>
              <a:pPr algn="ctr">
                <a:defRPr/>
              </a:pPr>
              <a:t>‹#›</a:t>
            </a:fld>
            <a:endParaRPr lang="en-US" b="0" dirty="0">
              <a:solidFill>
                <a:prstClr val="white"/>
              </a:solidFill>
            </a:endParaRPr>
          </a:p>
        </p:txBody>
      </p:sp>
      <p:sp>
        <p:nvSpPr>
          <p:cNvPr id="2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00801"/>
            <a:ext cx="807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2381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4" name="Slide Number Placeholder 5"/>
          <p:cNvSpPr txBox="1">
            <a:spLocks/>
          </p:cNvSpPr>
          <p:nvPr userDrawn="1"/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>
            <a:lvl1pPr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>
              <a:defRPr/>
            </a:pPr>
            <a:fld id="{5201D16B-2387-4D5C-AC4F-ECB6D6ED1DB7}" type="slidenum">
              <a:rPr lang="en-US" b="0" smtClean="0">
                <a:solidFill>
                  <a:prstClr val="white"/>
                </a:solidFill>
              </a:rPr>
              <a:pPr algn="ctr">
                <a:defRPr/>
              </a:pPr>
              <a:t>‹#›</a:t>
            </a:fld>
            <a:endParaRPr lang="en-US" b="0" dirty="0">
              <a:solidFill>
                <a:prstClr val="white"/>
              </a:solidFill>
            </a:endParaRPr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00801"/>
            <a:ext cx="807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2401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6940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6153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E8CFA-A0EC-4922-8F43-3A2FE76CA212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499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1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 userDrawn="1"/>
        </p:nvSpPr>
        <p:spPr bwMode="auto">
          <a:xfrm>
            <a:off x="146304" y="5867400"/>
            <a:ext cx="8833104" cy="833819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1219200" y="6019800"/>
            <a:ext cx="78486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143000" algn="l"/>
              </a:tabLst>
            </a:pPr>
            <a:r>
              <a:rPr lang="en-US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United States Department of Agriculture</a:t>
            </a:r>
          </a:p>
          <a:p>
            <a:pPr>
              <a:tabLst>
                <a:tab pos="1143000" algn="l"/>
              </a:tabLst>
            </a:pPr>
            <a:r>
              <a:rPr lang="en-US" sz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FGIS FMD Training Program</a:t>
            </a:r>
            <a:r>
              <a:rPr lang="en-US" sz="1200" baseline="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for ACTs and ACGs</a:t>
            </a:r>
            <a:endParaRPr lang="en-US" sz="1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2" descr="usda-logo-white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5971740"/>
            <a:ext cx="838200" cy="56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230974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1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00801"/>
            <a:ext cx="807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8162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1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pic>
        <p:nvPicPr>
          <p:cNvPr id="7" name="Picture 6" descr="fgis_high_res logo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 rot="10800000" flipH="1" flipV="1">
            <a:off x="8153400" y="228599"/>
            <a:ext cx="762000" cy="76200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00801"/>
            <a:ext cx="807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1703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1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pic>
        <p:nvPicPr>
          <p:cNvPr id="7" name="Picture 6" descr="fgis_high_res logo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 rot="10800000" flipH="1" flipV="1">
            <a:off x="8153400" y="228599"/>
            <a:ext cx="762000" cy="76200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00801"/>
            <a:ext cx="807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5686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1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00801"/>
            <a:ext cx="807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7394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5200" y="6404984"/>
            <a:ext cx="1520952" cy="365760"/>
          </a:xfrm>
          <a:prstGeom prst="rect">
            <a:avLst/>
          </a:prstGeom>
        </p:spPr>
        <p:txBody>
          <a:bodyPr/>
          <a:lstStyle>
            <a:lvl1pPr algn="r">
              <a:defRPr sz="1100"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Oval 9"/>
          <p:cNvSpPr/>
          <p:nvPr userDrawn="1"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 userDrawn="1"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00801"/>
            <a:ext cx="807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8505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>
            <a:lvl1pPr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>
              <a:defRPr/>
            </a:pPr>
            <a:fld id="{5201D16B-2387-4D5C-AC4F-ECB6D6ED1DB7}" type="slidenum">
              <a:rPr lang="en-US" smtClean="0">
                <a:solidFill>
                  <a:prstClr val="white"/>
                </a:solidFill>
              </a:rPr>
              <a:pPr algn="ctr"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00801"/>
            <a:ext cx="807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5889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 userDrawn="1"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bg1">
              <a:lumMod val="75000"/>
            </a:schemeClr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 userDrawn="1"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29" name="Slide Number Placeholder 5"/>
          <p:cNvSpPr txBox="1">
            <a:spLocks/>
          </p:cNvSpPr>
          <p:nvPr userDrawn="1"/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>
            <a:lvl1pPr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>
              <a:defRPr/>
            </a:pPr>
            <a:fld id="{5201D16B-2387-4D5C-AC4F-ECB6D6ED1DB7}" type="slidenum">
              <a:rPr lang="en-US" b="0" smtClean="0">
                <a:solidFill>
                  <a:prstClr val="white"/>
                </a:solidFill>
              </a:rPr>
              <a:pPr algn="ctr">
                <a:defRPr/>
              </a:pPr>
              <a:t>‹#›</a:t>
            </a:fld>
            <a:endParaRPr lang="en-US" b="0" dirty="0">
              <a:solidFill>
                <a:prstClr val="white"/>
              </a:solidFill>
            </a:endParaRPr>
          </a:p>
        </p:txBody>
      </p:sp>
      <p:sp>
        <p:nvSpPr>
          <p:cNvPr id="30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228600" y="6400801"/>
            <a:ext cx="807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1127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1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00801"/>
            <a:ext cx="807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28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5" r:id="rId2"/>
    <p:sldLayoutId id="2147483662" r:id="rId3"/>
    <p:sldLayoutId id="2147483663" r:id="rId4"/>
    <p:sldLayoutId id="2147483664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dt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s.usda.gov/sites/default/files/media/Book4.pdf" TargetMode="External"/><Relationship Id="rId7" Type="http://schemas.openxmlformats.org/officeDocument/2006/relationships/hyperlink" Target="https://fgisonline.ams.usda.gov/" TargetMode="External"/><Relationship Id="rId2" Type="http://schemas.openxmlformats.org/officeDocument/2006/relationships/hyperlink" Target="https://www.gipsa.usda.gov/fgis/forms-fgis/fgis-907_f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ms.usda.gov/sites/default/files/media/FGIS992.pdf" TargetMode="External"/><Relationship Id="rId5" Type="http://schemas.openxmlformats.org/officeDocument/2006/relationships/hyperlink" Target="https://gipsa.usda.gov/fgis/handbook/WeighingHB/WeighingHB_12_05_2017.pdf" TargetMode="External"/><Relationship Id="rId4" Type="http://schemas.openxmlformats.org/officeDocument/2006/relationships/hyperlink" Target="https://www.ams.usda.gov/sites/default/files/media/FGIS9180_48.pdf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pPr>
              <a:lnSpc>
                <a:spcPct val="160000"/>
              </a:lnSpc>
            </a:pPr>
            <a:r>
              <a:rPr lang="en-US" sz="3600" dirty="0"/>
              <a:t>Forms</a:t>
            </a:r>
          </a:p>
          <a:p>
            <a:pPr>
              <a:lnSpc>
                <a:spcPct val="160000"/>
              </a:lnSpc>
            </a:pPr>
            <a:r>
              <a:rPr lang="en-US" sz="3600" dirty="0"/>
              <a:t>Documentation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400" dirty="0"/>
              <a:t>Sampling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DC7867-C15F-488A-80D8-C1ED0AB4F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600" y="1981200"/>
            <a:ext cx="4657725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086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  <a:cs typeface="Times New Roman" panose="02020603050405020304" pitchFamily="18" charset="0"/>
              </a:rPr>
              <a:t>Form FGIS-920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4294967295"/>
          </p:nvPr>
        </p:nvSpPr>
        <p:spPr>
          <a:xfrm>
            <a:off x="296873" y="1371600"/>
            <a:ext cx="8504238" cy="4572000"/>
          </a:xfrm>
        </p:spPr>
        <p:txBody>
          <a:bodyPr numCol="2"/>
          <a:lstStyle/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 record is used for reporting USGSA inspection results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F67C28C-8C04-41E4-8041-18C1EF7140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2520" y="1371600"/>
            <a:ext cx="2743438" cy="4487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1778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  <a:cs typeface="Times New Roman" panose="02020603050405020304" pitchFamily="18" charset="0"/>
              </a:rPr>
              <a:t>Form FGIS-982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4294967295"/>
          </p:nvPr>
        </p:nvSpPr>
        <p:spPr>
          <a:xfrm>
            <a:off x="301752" y="1371600"/>
            <a:ext cx="8504238" cy="4572000"/>
          </a:xfrm>
        </p:spPr>
        <p:txBody>
          <a:bodyPr numCol="2"/>
          <a:lstStyle/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 record is used for reporting Pea and Lentil inspection results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101D6D-4B15-4315-8172-CB9F8C8953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7400" y="1600200"/>
            <a:ext cx="2316681" cy="426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150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Grain Ticket Envelope</a:t>
            </a:r>
            <a:endParaRPr lang="en-US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4294967295"/>
          </p:nvPr>
        </p:nvSpPr>
        <p:spPr>
          <a:xfrm>
            <a:off x="76200" y="1524000"/>
            <a:ext cx="8504238" cy="4572000"/>
          </a:xfrm>
        </p:spPr>
        <p:txBody>
          <a:bodyPr numCol="2"/>
          <a:lstStyle/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 record used for SIMS and Appeals which original inspection results are reviewed in the blind</a:t>
            </a:r>
          </a:p>
        </p:txBody>
      </p:sp>
      <p:pic>
        <p:nvPicPr>
          <p:cNvPr id="6" name="Content Placeholder 7">
            <a:extLst>
              <a:ext uri="{FF2B5EF4-FFF2-40B4-BE49-F238E27FC236}">
                <a16:creationId xmlns:a16="http://schemas.microsoft.com/office/drawing/2014/main" id="{8E9E1C19-AFC7-483F-9AED-72F5DF34B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1053" y="1676400"/>
            <a:ext cx="4545099" cy="400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954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Pan Ticket</a:t>
            </a:r>
            <a:endParaRPr lang="en-US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4294967295"/>
          </p:nvPr>
        </p:nvSpPr>
        <p:spPr>
          <a:xfrm>
            <a:off x="228600" y="1295400"/>
            <a:ext cx="8504238" cy="4250670"/>
          </a:xfrm>
        </p:spPr>
        <p:txBody>
          <a:bodyPr numCol="2"/>
          <a:lstStyle/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 record used to record inspection results in the field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3E163D-3F39-405F-8FDD-B3678B88F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0" y="2895600"/>
            <a:ext cx="5106664" cy="2882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881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  <a:cs typeface="Times New Roman" panose="02020603050405020304" pitchFamily="18" charset="0"/>
              </a:rPr>
              <a:t>Form FGIS-992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301752" y="1371600"/>
            <a:ext cx="8503920" cy="4572000"/>
          </a:xfrm>
        </p:spPr>
        <p:txBody>
          <a:bodyPr numCol="2"/>
          <a:lstStyle/>
          <a:p>
            <a:r>
              <a:rPr lang="en-US" dirty="0">
                <a:cs typeface="Times New Roman" panose="02020603050405020304" pitchFamily="18" charset="0"/>
              </a:rPr>
              <a:t>Form FGIS-992 </a:t>
            </a:r>
          </a:p>
          <a:p>
            <a:r>
              <a:rPr lang="en-US" dirty="0">
                <a:cs typeface="Times New Roman" panose="02020603050405020304" pitchFamily="18" charset="0"/>
              </a:rPr>
              <a:t>Service Performed Report</a:t>
            </a:r>
          </a:p>
          <a:p>
            <a:r>
              <a:rPr lang="en-US" dirty="0">
                <a:cs typeface="Times New Roman" panose="02020603050405020304" pitchFamily="18" charset="0"/>
              </a:rPr>
              <a:t>AMA Services</a:t>
            </a:r>
          </a:p>
          <a:p>
            <a:r>
              <a:rPr lang="en-US" dirty="0">
                <a:cs typeface="Times New Roman" panose="02020603050405020304" pitchFamily="18" charset="0"/>
              </a:rPr>
              <a:t>Carriers other than vessels</a:t>
            </a:r>
          </a:p>
          <a:p>
            <a:r>
              <a:rPr lang="en-US" dirty="0">
                <a:cs typeface="Times New Roman" panose="02020603050405020304" pitchFamily="18" charset="0"/>
              </a:rPr>
              <a:t>Used when:</a:t>
            </a:r>
          </a:p>
          <a:p>
            <a:pPr lvl="1"/>
            <a:r>
              <a:rPr lang="en-US" dirty="0">
                <a:cs typeface="Times New Roman" panose="02020603050405020304" pitchFamily="18" charset="0"/>
              </a:rPr>
              <a:t>Sampling</a:t>
            </a:r>
          </a:p>
          <a:p>
            <a:pPr lvl="1"/>
            <a:r>
              <a:rPr lang="en-US" dirty="0">
                <a:cs typeface="Times New Roman" panose="02020603050405020304" pitchFamily="18" charset="0"/>
              </a:rPr>
              <a:t>Checkweighing</a:t>
            </a:r>
          </a:p>
          <a:p>
            <a:pPr lvl="1"/>
            <a:r>
              <a:rPr lang="en-US" dirty="0">
                <a:cs typeface="Times New Roman" panose="02020603050405020304" pitchFamily="18" charset="0"/>
              </a:rPr>
              <a:t>Checkloading </a:t>
            </a:r>
          </a:p>
        </p:txBody>
      </p:sp>
      <p:pic>
        <p:nvPicPr>
          <p:cNvPr id="6" name="Pictur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1371600"/>
            <a:ext cx="3429000" cy="443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8680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  <a:cs typeface="Times New Roman" panose="02020603050405020304" pitchFamily="18" charset="0"/>
              </a:rPr>
              <a:t>Form FGIS-991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121138" y="1499382"/>
            <a:ext cx="8991600" cy="4648200"/>
          </a:xfrm>
        </p:spPr>
        <p:txBody>
          <a:bodyPr numCol="2"/>
          <a:lstStyle/>
          <a:p>
            <a:r>
              <a:rPr lang="en-US" sz="2600" dirty="0">
                <a:cs typeface="Times New Roman" panose="02020603050405020304" pitchFamily="18" charset="0"/>
              </a:rPr>
              <a:t>Form FGIS-991 </a:t>
            </a:r>
          </a:p>
          <a:p>
            <a:r>
              <a:rPr lang="en-US" sz="2600" dirty="0">
                <a:cs typeface="Times New Roman" panose="02020603050405020304" pitchFamily="18" charset="0"/>
              </a:rPr>
              <a:t>General Services Worksheet</a:t>
            </a:r>
          </a:p>
          <a:p>
            <a:r>
              <a:rPr lang="en-US" sz="2600" dirty="0">
                <a:cs typeface="Times New Roman" panose="02020603050405020304" pitchFamily="18" charset="0"/>
              </a:rPr>
              <a:t>Used to compute and document the official weight</a:t>
            </a:r>
          </a:p>
          <a:p>
            <a:r>
              <a:rPr lang="en-US" sz="2600" dirty="0">
                <a:cs typeface="Times New Roman" panose="02020603050405020304" pitchFamily="18" charset="0"/>
              </a:rPr>
              <a:t>Used when checkweighing:</a:t>
            </a:r>
          </a:p>
          <a:p>
            <a:pPr lvl="1"/>
            <a:r>
              <a:rPr lang="en-US" dirty="0">
                <a:cs typeface="Times New Roman" panose="02020603050405020304" pitchFamily="18" charset="0"/>
              </a:rPr>
              <a:t>Sacked Grain</a:t>
            </a:r>
          </a:p>
          <a:p>
            <a:pPr lvl="1"/>
            <a:r>
              <a:rPr lang="en-US" dirty="0">
                <a:cs typeface="Times New Roman" panose="02020603050405020304" pitchFamily="18" charset="0"/>
              </a:rPr>
              <a:t>Sacked Rice</a:t>
            </a:r>
          </a:p>
          <a:p>
            <a:pPr lvl="1"/>
            <a:r>
              <a:rPr lang="en-US" dirty="0">
                <a:cs typeface="Times New Roman" panose="02020603050405020304" pitchFamily="18" charset="0"/>
              </a:rPr>
              <a:t>Sacked Pulses </a:t>
            </a:r>
          </a:p>
        </p:txBody>
      </p:sp>
      <p:pic>
        <p:nvPicPr>
          <p:cNvPr id="3" name="Pictur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0952" y="1295400"/>
            <a:ext cx="3505200" cy="4544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5379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  <a:cs typeface="Times New Roman" panose="02020603050405020304" pitchFamily="18" charset="0"/>
              </a:rPr>
              <a:t>Form FGIS-921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 numCol="2"/>
          <a:lstStyle/>
          <a:p>
            <a:r>
              <a:rPr lang="en-US" sz="2400" dirty="0">
                <a:cs typeface="Times New Roman" panose="02020603050405020304" pitchFamily="18" charset="0"/>
              </a:rPr>
              <a:t>Inspection Log for Ships</a:t>
            </a:r>
          </a:p>
          <a:p>
            <a:endParaRPr lang="en-US" dirty="0">
              <a:cs typeface="Times New Roman" panose="02020603050405020304" pitchFamily="18" charset="0"/>
            </a:endParaRPr>
          </a:p>
          <a:p>
            <a:endParaRPr lang="en-US" dirty="0">
              <a:cs typeface="Times New Roman" panose="02020603050405020304" pitchFamily="18" charset="0"/>
            </a:endParaRPr>
          </a:p>
          <a:p>
            <a:endParaRPr lang="en-US" dirty="0">
              <a:cs typeface="Times New Roman" panose="02020603050405020304" pitchFamily="18" charset="0"/>
            </a:endParaRPr>
          </a:p>
          <a:p>
            <a:endParaRPr lang="en-US" dirty="0">
              <a:cs typeface="Times New Roman" panose="02020603050405020304" pitchFamily="18" charset="0"/>
            </a:endParaRPr>
          </a:p>
          <a:p>
            <a:endParaRPr lang="en-US" dirty="0">
              <a:cs typeface="Times New Roman" panose="02020603050405020304" pitchFamily="18" charset="0"/>
            </a:endParaRPr>
          </a:p>
          <a:p>
            <a:endParaRPr lang="en-US" dirty="0">
              <a:cs typeface="Times New Roman" panose="02020603050405020304" pitchFamily="18" charset="0"/>
            </a:endParaRPr>
          </a:p>
          <a:p>
            <a:endParaRPr lang="en-US" dirty="0">
              <a:cs typeface="Times New Roman" panose="02020603050405020304" pitchFamily="18" charset="0"/>
            </a:endParaRPr>
          </a:p>
          <a:p>
            <a:endParaRPr lang="en-US" dirty="0">
              <a:cs typeface="Times New Roman" panose="02020603050405020304" pitchFamily="18" charset="0"/>
            </a:endParaRPr>
          </a:p>
          <a:p>
            <a:r>
              <a:rPr lang="en-US" sz="2400" dirty="0">
                <a:cs typeface="Times New Roman" panose="02020603050405020304" pitchFamily="18" charset="0"/>
              </a:rPr>
              <a:t>Work Record used to document prior-to-loading exams</a:t>
            </a:r>
          </a:p>
          <a:p>
            <a:endParaRPr lang="en-US" dirty="0">
              <a:cs typeface="Times New Roman" panose="02020603050405020304" pitchFamily="18" charset="0"/>
            </a:endParaRPr>
          </a:p>
          <a:p>
            <a:pPr marL="274320" lvl="1" indent="0">
              <a:buNone/>
            </a:pPr>
            <a:endParaRPr lang="en-US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667000"/>
            <a:ext cx="5638800" cy="3198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2058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en-US" dirty="0">
                <a:latin typeface="+mn-lt"/>
                <a:cs typeface="Times New Roman" panose="02020603050405020304" pitchFamily="18" charset="0"/>
              </a:rPr>
              <a:t>Bribe Card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301752" y="1447800"/>
            <a:ext cx="8348472" cy="4270248"/>
          </a:xfrm>
        </p:spPr>
        <p:txBody>
          <a:bodyPr numCol="2">
            <a:normAutofit/>
          </a:bodyPr>
          <a:lstStyle/>
          <a:p>
            <a:endParaRPr lang="en-US" sz="2100" dirty="0">
              <a:cs typeface="Times New Roman" panose="02020603050405020304" pitchFamily="18" charset="0"/>
            </a:endParaRPr>
          </a:p>
          <a:p>
            <a:r>
              <a:rPr lang="en-US" sz="2100" dirty="0">
                <a:cs typeface="Times New Roman" panose="02020603050405020304" pitchFamily="18" charset="0"/>
              </a:rPr>
              <a:t>Bribe Card MUST be carried at all times</a:t>
            </a:r>
          </a:p>
          <a:p>
            <a:endParaRPr lang="en-US" sz="1900" dirty="0">
              <a:cs typeface="Times New Roman" panose="02020603050405020304" pitchFamily="18" charset="0"/>
            </a:endParaRPr>
          </a:p>
          <a:p>
            <a:r>
              <a:rPr lang="en-US" sz="2100" dirty="0">
                <a:cs typeface="Times New Roman" panose="02020603050405020304" pitchFamily="18" charset="0"/>
              </a:rPr>
              <a:t>Provides vital information on what to do if you are offered a bribe</a:t>
            </a:r>
          </a:p>
          <a:p>
            <a:endParaRPr lang="en-US" sz="1900" dirty="0">
              <a:cs typeface="Times New Roman" panose="02020603050405020304" pitchFamily="18" charset="0"/>
            </a:endParaRPr>
          </a:p>
          <a:p>
            <a:r>
              <a:rPr lang="en-US" sz="2100" dirty="0">
                <a:cs typeface="Times New Roman" panose="02020603050405020304" pitchFamily="18" charset="0"/>
              </a:rPr>
              <a:t>Be sure to carry one for your part of the country</a:t>
            </a: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Card Front-All Regions</a:t>
            </a: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0"/>
              </a:spcBef>
            </a:pP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Card Back-All Regions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7727" y="4191000"/>
            <a:ext cx="4108704" cy="1680257"/>
          </a:xfrm>
          <a:prstGeom prst="roundRect">
            <a:avLst>
              <a:gd name="adj" fmla="val 41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9" name="Pictur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1832" y="1945745"/>
            <a:ext cx="4220495" cy="163717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127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0458547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  <a:cs typeface="Times New Roman" panose="02020603050405020304" pitchFamily="18" charset="0"/>
              </a:rPr>
              <a:t>Form FGIS-952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301752" y="1447800"/>
            <a:ext cx="8689848" cy="4572000"/>
          </a:xfrm>
        </p:spPr>
        <p:txBody>
          <a:bodyPr numCol="2">
            <a:normAutofit/>
          </a:bodyPr>
          <a:lstStyle/>
          <a:p>
            <a:r>
              <a:rPr lang="en-US" sz="2200" dirty="0">
                <a:latin typeface="+mj-lt"/>
                <a:cs typeface="Times New Roman" panose="02020603050405020304" pitchFamily="18" charset="0"/>
              </a:rPr>
              <a:t>Work Record for use while performing Sanitation Inspection for Processed Products</a:t>
            </a:r>
          </a:p>
          <a:p>
            <a:endParaRPr lang="en-US" sz="2200" dirty="0">
              <a:latin typeface="+mj-lt"/>
              <a:cs typeface="Times New Roman" panose="02020603050405020304" pitchFamily="18" charset="0"/>
            </a:endParaRPr>
          </a:p>
          <a:p>
            <a:endParaRPr lang="en-US" sz="2200" dirty="0">
              <a:latin typeface="+mj-lt"/>
              <a:cs typeface="Times New Roman" panose="02020603050405020304" pitchFamily="18" charset="0"/>
            </a:endParaRPr>
          </a:p>
          <a:p>
            <a:endParaRPr lang="en-US" sz="2200" dirty="0">
              <a:latin typeface="+mj-lt"/>
              <a:cs typeface="Times New Roman" panose="02020603050405020304" pitchFamily="18" charset="0"/>
            </a:endParaRPr>
          </a:p>
          <a:p>
            <a:endParaRPr lang="en-US" sz="2200" dirty="0">
              <a:latin typeface="+mj-lt"/>
              <a:cs typeface="Times New Roman" panose="02020603050405020304" pitchFamily="18" charset="0"/>
            </a:endParaRPr>
          </a:p>
          <a:p>
            <a:endParaRPr lang="en-US" sz="2200" dirty="0">
              <a:latin typeface="+mj-lt"/>
              <a:cs typeface="Times New Roman" panose="02020603050405020304" pitchFamily="18" charset="0"/>
            </a:endParaRPr>
          </a:p>
          <a:p>
            <a:endParaRPr lang="en-US" sz="2200" dirty="0">
              <a:latin typeface="+mj-lt"/>
              <a:cs typeface="Times New Roman" panose="02020603050405020304" pitchFamily="18" charset="0"/>
            </a:endParaRPr>
          </a:p>
          <a:p>
            <a:endParaRPr lang="en-US" sz="2200" dirty="0">
              <a:latin typeface="+mj-lt"/>
              <a:cs typeface="Times New Roman" panose="02020603050405020304" pitchFamily="18" charset="0"/>
            </a:endParaRPr>
          </a:p>
          <a:p>
            <a:endParaRPr lang="en-US" sz="2200" dirty="0">
              <a:latin typeface="+mj-lt"/>
              <a:cs typeface="Times New Roman" panose="02020603050405020304" pitchFamily="18" charset="0"/>
            </a:endParaRPr>
          </a:p>
          <a:p>
            <a:endParaRPr lang="en-US" sz="2200" dirty="0">
              <a:latin typeface="+mj-lt"/>
              <a:cs typeface="Times New Roman" panose="02020603050405020304" pitchFamily="18" charset="0"/>
            </a:endParaRPr>
          </a:p>
          <a:p>
            <a:endParaRPr lang="en-US" sz="2200" dirty="0">
              <a:latin typeface="+mj-lt"/>
              <a:cs typeface="Times New Roman" panose="02020603050405020304" pitchFamily="18" charset="0"/>
            </a:endParaRPr>
          </a:p>
          <a:p>
            <a:endParaRPr lang="en-US" sz="2200" dirty="0">
              <a:latin typeface="+mj-lt"/>
              <a:cs typeface="Times New Roman" panose="02020603050405020304" pitchFamily="18" charset="0"/>
            </a:endParaRPr>
          </a:p>
          <a:p>
            <a:endParaRPr lang="en-US" sz="2200" dirty="0">
              <a:latin typeface="+mj-lt"/>
              <a:cs typeface="Times New Roman" panose="02020603050405020304" pitchFamily="18" charset="0"/>
            </a:endParaRPr>
          </a:p>
          <a:p>
            <a:endParaRPr lang="en-US" sz="2200" dirty="0">
              <a:latin typeface="+mj-lt"/>
              <a:cs typeface="Times New Roman" panose="02020603050405020304" pitchFamily="18" charset="0"/>
            </a:endParaRPr>
          </a:p>
          <a:p>
            <a:endParaRPr lang="en-US" sz="2200" dirty="0">
              <a:latin typeface="+mj-lt"/>
              <a:cs typeface="Times New Roman" panose="02020603050405020304" pitchFamily="18" charset="0"/>
            </a:endParaRPr>
          </a:p>
          <a:p>
            <a:endParaRPr lang="en-US" sz="2200" dirty="0">
              <a:latin typeface="+mj-lt"/>
              <a:cs typeface="Times New Roman" panose="02020603050405020304" pitchFamily="18" charset="0"/>
            </a:endParaRPr>
          </a:p>
          <a:p>
            <a:endParaRPr lang="en-US" sz="2200" dirty="0">
              <a:latin typeface="+mj-lt"/>
              <a:cs typeface="Times New Roman" panose="02020603050405020304" pitchFamily="18" charset="0"/>
            </a:endParaRPr>
          </a:p>
          <a:p>
            <a:endParaRPr lang="en-US" sz="2200" dirty="0">
              <a:latin typeface="+mj-lt"/>
              <a:cs typeface="Times New Roman" panose="02020603050405020304" pitchFamily="18" charset="0"/>
            </a:endParaRPr>
          </a:p>
          <a:p>
            <a:endParaRPr lang="en-US" sz="2200" dirty="0">
              <a:latin typeface="+mj-lt"/>
              <a:cs typeface="Times New Roman" panose="02020603050405020304" pitchFamily="18" charset="0"/>
            </a:endParaRPr>
          </a:p>
          <a:p>
            <a:endParaRPr lang="en-US" sz="2200" dirty="0">
              <a:latin typeface="+mj-lt"/>
              <a:cs typeface="Times New Roman" panose="02020603050405020304" pitchFamily="18" charset="0"/>
            </a:endParaRPr>
          </a:p>
          <a:p>
            <a:endParaRPr lang="en-US" sz="2200" dirty="0">
              <a:latin typeface="+mj-lt"/>
              <a:cs typeface="Times New Roman" panose="02020603050405020304" pitchFamily="18" charset="0"/>
            </a:endParaRPr>
          </a:p>
          <a:p>
            <a:endParaRPr lang="en-US" sz="2200" dirty="0">
              <a:latin typeface="+mj-lt"/>
              <a:cs typeface="Times New Roman" panose="02020603050405020304" pitchFamily="18" charset="0"/>
            </a:endParaRPr>
          </a:p>
          <a:p>
            <a:endParaRPr lang="en-US" sz="2200" dirty="0">
              <a:latin typeface="+mj-lt"/>
              <a:cs typeface="Times New Roman" panose="02020603050405020304" pitchFamily="18" charset="0"/>
            </a:endParaRPr>
          </a:p>
          <a:p>
            <a:endParaRPr lang="en-US" sz="2200" dirty="0">
              <a:latin typeface="+mj-lt"/>
              <a:cs typeface="Times New Roman" panose="02020603050405020304" pitchFamily="18" charset="0"/>
            </a:endParaRPr>
          </a:p>
          <a:p>
            <a:endParaRPr lang="en-US" sz="2200" dirty="0">
              <a:latin typeface="+mj-lt"/>
              <a:cs typeface="Times New Roman" panose="02020603050405020304" pitchFamily="18" charset="0"/>
            </a:endParaRPr>
          </a:p>
          <a:p>
            <a:endParaRPr lang="en-US" sz="2200" dirty="0">
              <a:latin typeface="+mj-lt"/>
              <a:cs typeface="Times New Roman" panose="02020603050405020304" pitchFamily="18" charset="0"/>
            </a:endParaRPr>
          </a:p>
          <a:p>
            <a:endParaRPr lang="en-US" sz="2200" dirty="0">
              <a:latin typeface="+mj-lt"/>
              <a:cs typeface="Times New Roman" panose="02020603050405020304" pitchFamily="18" charset="0"/>
            </a:endParaRPr>
          </a:p>
          <a:p>
            <a:endParaRPr lang="en-US" sz="2200" dirty="0">
              <a:latin typeface="+mj-lt"/>
              <a:cs typeface="Times New Roman" panose="02020603050405020304" pitchFamily="18" charset="0"/>
            </a:endParaRPr>
          </a:p>
          <a:p>
            <a:endParaRPr lang="en-US" sz="2200" dirty="0">
              <a:latin typeface="+mj-lt"/>
              <a:cs typeface="Times New Roman" panose="02020603050405020304" pitchFamily="18" charset="0"/>
            </a:endParaRPr>
          </a:p>
          <a:p>
            <a:endParaRPr lang="en-US" sz="2200" dirty="0">
              <a:latin typeface="+mj-lt"/>
              <a:cs typeface="Times New Roman" panose="02020603050405020304" pitchFamily="18" charset="0"/>
            </a:endParaRPr>
          </a:p>
          <a:p>
            <a:endParaRPr lang="en-US" sz="2200" dirty="0">
              <a:latin typeface="+mj-lt"/>
              <a:cs typeface="Times New Roman" panose="02020603050405020304" pitchFamily="18" charset="0"/>
            </a:endParaRPr>
          </a:p>
          <a:p>
            <a:endParaRPr lang="en-US" sz="2200" dirty="0">
              <a:latin typeface="+mj-lt"/>
              <a:cs typeface="Times New Roman" panose="02020603050405020304" pitchFamily="18" charset="0"/>
            </a:endParaRPr>
          </a:p>
          <a:p>
            <a:endParaRPr lang="en-US" sz="2200" dirty="0">
              <a:latin typeface="+mj-lt"/>
              <a:cs typeface="Times New Roman" panose="02020603050405020304" pitchFamily="18" charset="0"/>
            </a:endParaRPr>
          </a:p>
          <a:p>
            <a:endParaRPr lang="en-US" sz="2200" dirty="0">
              <a:latin typeface="+mj-lt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294006-17E6-4EF4-9785-30F87960D8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0" y="1371600"/>
            <a:ext cx="3435464" cy="448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5567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  <a:cs typeface="Times New Roman" panose="02020603050405020304" pitchFamily="18" charset="0"/>
              </a:rPr>
              <a:t>Form FGIS-952-1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 numCol="2"/>
          <a:lstStyle/>
          <a:p>
            <a:r>
              <a:rPr lang="en-US" sz="2800" dirty="0">
                <a:cs typeface="Times New Roman" panose="02020603050405020304" pitchFamily="18" charset="0"/>
              </a:rPr>
              <a:t>Work Record for use while performing Sanitation Inspection for Beans, Peas, and Lentils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513511-4C2F-49E5-AE10-993EB181F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0" y="1527048"/>
            <a:ext cx="3245764" cy="4280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343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"/>
          </p:nvPr>
        </p:nvSpPr>
        <p:spPr>
          <a:xfrm>
            <a:off x="301752" y="1252728"/>
            <a:ext cx="8503920" cy="45720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Introduce and Review: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Forms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Work Records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Official Instructions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Common Mistakes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Do’s and Don’ts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The Official Certificate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Links to Documents &amp; Forms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Questions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0CAA0D-5161-47E3-9B29-C00270FC7A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0200" y="1379794"/>
            <a:ext cx="1929531" cy="314672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274D4BA-EF6D-494C-9145-B5AD3435E4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7600" y="1369308"/>
            <a:ext cx="990599" cy="12214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94D7AB6-15BF-4322-BEB9-D240B8D029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7267" y="2590800"/>
            <a:ext cx="1566731" cy="32339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39B695-F7F6-4113-A53E-1AEEEE6F99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91200" y="4027224"/>
            <a:ext cx="2586729" cy="146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017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0B694-1FFB-4961-BCF1-339D3EC8A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Do’s and Don’ts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3C1BA8C-5F27-434D-9186-4FC25A573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19</a:t>
            </a:fld>
            <a:endParaRPr lang="en-US" dirty="0">
              <a:solidFill>
                <a:prstClr val="white"/>
              </a:solidFill>
            </a:endParaRPr>
          </a:p>
        </p:txBody>
      </p:sp>
      <p:graphicFrame>
        <p:nvGraphicFramePr>
          <p:cNvPr id="29" name="Content Placeholder 28">
            <a:extLst>
              <a:ext uri="{FF2B5EF4-FFF2-40B4-BE49-F238E27FC236}">
                <a16:creationId xmlns:a16="http://schemas.microsoft.com/office/drawing/2014/main" id="{D1A1E626-F79C-4514-B0E4-A1063DF83250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281463625"/>
              </p:ext>
            </p:extLst>
          </p:nvPr>
        </p:nvGraphicFramePr>
        <p:xfrm>
          <a:off x="228600" y="2743200"/>
          <a:ext cx="8686799" cy="2971798"/>
        </p:xfrm>
        <a:graphic>
          <a:graphicData uri="http://schemas.openxmlformats.org/drawingml/2006/table">
            <a:tbl>
              <a:tblPr firstRow="1"/>
              <a:tblGrid>
                <a:gridCol w="5410545">
                  <a:extLst>
                    <a:ext uri="{9D8B030D-6E8A-4147-A177-3AD203B41FA5}">
                      <a16:colId xmlns:a16="http://schemas.microsoft.com/office/drawing/2014/main" val="3723374588"/>
                    </a:ext>
                  </a:extLst>
                </a:gridCol>
                <a:gridCol w="3276254">
                  <a:extLst>
                    <a:ext uri="{9D8B030D-6E8A-4147-A177-3AD203B41FA5}">
                      <a16:colId xmlns:a16="http://schemas.microsoft.com/office/drawing/2014/main" val="3008647818"/>
                    </a:ext>
                  </a:extLst>
                </a:gridCol>
              </a:tblGrid>
              <a:tr h="2553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DO</a:t>
                      </a:r>
                    </a:p>
                  </a:txBody>
                  <a:tcPr marL="7712" marR="7712" marT="771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DON'T</a:t>
                      </a:r>
                    </a:p>
                  </a:txBody>
                  <a:tcPr marL="7712" marR="7712" marT="77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5933958"/>
                  </a:ext>
                </a:extLst>
              </a:tr>
              <a:tr h="24509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Write Clearly and Legibly and in ink</a:t>
                      </a:r>
                    </a:p>
                  </a:txBody>
                  <a:tcPr marL="7712" marR="7712" marT="771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Submit Forms which are messy</a:t>
                      </a:r>
                    </a:p>
                  </a:txBody>
                  <a:tcPr marL="7712" marR="7712" marT="77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1490244"/>
                  </a:ext>
                </a:extLst>
              </a:tr>
              <a:tr h="24509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Take your time</a:t>
                      </a:r>
                    </a:p>
                  </a:txBody>
                  <a:tcPr marL="7712" marR="7712" marT="771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Clr>
                          <a:srgbClr val="000000"/>
                        </a:buClr>
                        <a:buSzPts val="1400"/>
                        <a:buFont typeface="Georgia" panose="02040502050405020303" pitchFamily="18" charset="0"/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RUSH</a:t>
                      </a:r>
                    </a:p>
                  </a:txBody>
                  <a:tcPr marL="7712" marR="7712" marT="77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3534938"/>
                  </a:ext>
                </a:extLst>
              </a:tr>
              <a:tr h="24509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Make sure to take All needed Paperwork</a:t>
                      </a:r>
                    </a:p>
                  </a:txBody>
                  <a:tcPr marL="7712" marR="7712" marT="771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Black Out/Scratch Out a Mistake</a:t>
                      </a:r>
                    </a:p>
                  </a:txBody>
                  <a:tcPr marL="7712" marR="7712" marT="77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1955"/>
                  </a:ext>
                </a:extLst>
              </a:tr>
              <a:tr h="49019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Include any Travel, Stand-by, and Mileage Time along with Remarks, if applicable</a:t>
                      </a:r>
                    </a:p>
                  </a:txBody>
                  <a:tcPr marL="7712" marR="7712" marT="771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Clr>
                          <a:srgbClr val="000000"/>
                        </a:buClr>
                        <a:buSzPts val="1400"/>
                        <a:buFont typeface="Georgia" panose="02040502050405020303" pitchFamily="18" charset="0"/>
                        <a:buChar char="t"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712" marR="7712" marT="77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5365904"/>
                  </a:ext>
                </a:extLst>
              </a:tr>
              <a:tr h="24509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Use Military Time in 15 minutes increments</a:t>
                      </a:r>
                    </a:p>
                  </a:txBody>
                  <a:tcPr marL="7712" marR="7712" marT="771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Forget to 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bill hours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worked 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if applicable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712" marR="7712" marT="77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7182548"/>
                  </a:ext>
                </a:extLst>
              </a:tr>
              <a:tr h="24509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Double Check your work for ACCURACY</a:t>
                      </a:r>
                    </a:p>
                  </a:txBody>
                  <a:tcPr marL="7712" marR="7712" marT="771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GUESS</a:t>
                      </a:r>
                    </a:p>
                  </a:txBody>
                  <a:tcPr marL="7712" marR="7712" marT="77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1164356"/>
                  </a:ext>
                </a:extLst>
              </a:tr>
              <a:tr h="245096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712" marR="7712" marT="771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 </a:t>
                      </a:r>
                    </a:p>
                  </a:txBody>
                  <a:tcPr marL="7712" marR="7712" marT="77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6815237"/>
                  </a:ext>
                </a:extLst>
              </a:tr>
              <a:tr h="245096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712" marR="7712" marT="771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 </a:t>
                      </a:r>
                    </a:p>
                  </a:txBody>
                  <a:tcPr marL="7712" marR="7712" marT="77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2224416"/>
                  </a:ext>
                </a:extLst>
              </a:tr>
              <a:tr h="25531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Sign your paperwork after double checking and verifying information</a:t>
                      </a:r>
                    </a:p>
                  </a:txBody>
                  <a:tcPr marL="7712" marR="7712" marT="771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Submit Forms until they are not fully completed. </a:t>
                      </a:r>
                    </a:p>
                  </a:txBody>
                  <a:tcPr marL="7712" marR="7712" marT="77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0731007"/>
                  </a:ext>
                </a:extLst>
              </a:tr>
              <a:tr h="25531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Carry your Bribe Card at all times</a:t>
                      </a:r>
                    </a:p>
                  </a:txBody>
                  <a:tcPr marL="7712" marR="7712" marT="771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 </a:t>
                      </a:r>
                    </a:p>
                  </a:txBody>
                  <a:tcPr marL="7712" marR="7712" marT="77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2161242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9ACF2C79-3DAC-49B5-A85C-524C0AA949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1600200"/>
            <a:ext cx="3152775" cy="1088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0116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  <a:cs typeface="Times New Roman" panose="02020603050405020304" pitchFamily="18" charset="0"/>
              </a:rPr>
              <a:t>Form FGIS-915</a:t>
            </a:r>
            <a:endParaRPr lang="en-US" dirty="0">
              <a:latin typeface="+mn-lt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4956048" cy="4572000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900" dirty="0"/>
              <a:t>Form FGIS-915 is the certificate used to officially report results to applicant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</a:pPr>
            <a:endParaRPr lang="en-US" sz="1900" dirty="0"/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900" dirty="0"/>
              <a:t>Official grain inspection certificates are legal documents that are admissible in court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</a:pPr>
            <a:endParaRPr lang="en-US" sz="1900" dirty="0"/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900" dirty="0"/>
              <a:t>Created from information contained in the Stowage Examination Worksheet (Form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FGIS-939) </a:t>
            </a:r>
            <a:r>
              <a:rPr lang="en-US" sz="1900" dirty="0"/>
              <a:t>and relevant paperwork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</a:pPr>
            <a:endParaRPr lang="en-US" sz="1900" dirty="0"/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900" dirty="0"/>
              <a:t>Accuracy and completeness is vital in all paperwork</a:t>
            </a:r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0" y="1371600"/>
            <a:ext cx="3200400" cy="436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1245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This presentation introduced the documentation and instructions to be used when performing sampling functions</a:t>
            </a:r>
          </a:p>
          <a:p>
            <a:endParaRPr lang="en-US" sz="2800" dirty="0"/>
          </a:p>
          <a:p>
            <a:r>
              <a:rPr lang="en-US" sz="2800" dirty="0"/>
              <a:t>Practical hands-on instruction is required</a:t>
            </a:r>
          </a:p>
          <a:p>
            <a:endParaRPr lang="en-US" sz="2800" dirty="0"/>
          </a:p>
          <a:p>
            <a:r>
              <a:rPr lang="en-US" sz="2800" dirty="0"/>
              <a:t>Questions? See your trainer or FOM</a:t>
            </a:r>
          </a:p>
          <a:p>
            <a:endParaRPr lang="en-US" sz="3300" dirty="0"/>
          </a:p>
          <a:p>
            <a:pPr marL="27432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2206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600" dirty="0"/>
              <a:t>Links to documents</a:t>
            </a:r>
          </a:p>
          <a:p>
            <a:pPr lvl="2"/>
            <a:r>
              <a:rPr lang="en-US" b="1" dirty="0">
                <a:solidFill>
                  <a:schemeClr val="accent1"/>
                </a:solidFill>
                <a:hlinkClick r:id="rId2"/>
              </a:rPr>
              <a:t>FGIS Form 907-  Application for Service</a:t>
            </a:r>
            <a:endParaRPr lang="en-US" b="1" dirty="0">
              <a:solidFill>
                <a:schemeClr val="accent1"/>
              </a:solidFill>
            </a:endParaRPr>
          </a:p>
          <a:p>
            <a:pPr lvl="2"/>
            <a:r>
              <a:rPr lang="en-US" b="1" dirty="0">
                <a:solidFill>
                  <a:schemeClr val="accent1"/>
                </a:solidFill>
                <a:hlinkClick r:id="rId3"/>
              </a:rPr>
              <a:t>Grain Inspection Handbook, Book IV</a:t>
            </a:r>
            <a:endParaRPr lang="en-US" b="1" dirty="0">
              <a:solidFill>
                <a:schemeClr val="accent1"/>
              </a:solidFill>
            </a:endParaRPr>
          </a:p>
          <a:p>
            <a:pPr lvl="2"/>
            <a:r>
              <a:rPr lang="en-US" b="1" dirty="0">
                <a:solidFill>
                  <a:schemeClr val="accent1"/>
                </a:solidFill>
                <a:hlinkClick r:id="rId4"/>
              </a:rPr>
              <a:t>Program Directive 9180.48</a:t>
            </a:r>
            <a:endParaRPr lang="en-US" b="1" dirty="0">
              <a:solidFill>
                <a:schemeClr val="accent1"/>
              </a:solidFill>
            </a:endParaRPr>
          </a:p>
          <a:p>
            <a:pPr lvl="2"/>
            <a:r>
              <a:rPr lang="en-US" b="1" dirty="0">
                <a:solidFill>
                  <a:schemeClr val="accent1"/>
                </a:solidFill>
                <a:hlinkClick r:id="rId5"/>
              </a:rPr>
              <a:t>FGIS Form 991-Weighing Handbook, Pg. 2-32</a:t>
            </a:r>
            <a:endParaRPr lang="en-US" b="1" dirty="0">
              <a:solidFill>
                <a:schemeClr val="accent1"/>
              </a:solidFill>
            </a:endParaRPr>
          </a:p>
          <a:p>
            <a:pPr lvl="2"/>
            <a:r>
              <a:rPr lang="en-US" b="1" dirty="0">
                <a:solidFill>
                  <a:schemeClr val="accent1"/>
                </a:solidFill>
                <a:hlinkClick r:id="rId6"/>
              </a:rPr>
              <a:t>FGIS Form 992</a:t>
            </a:r>
            <a:endParaRPr lang="en-US" b="1" dirty="0">
              <a:solidFill>
                <a:schemeClr val="accent1"/>
              </a:solidFill>
            </a:endParaRPr>
          </a:p>
          <a:p>
            <a:pPr lvl="2"/>
            <a:r>
              <a:rPr lang="en-US" b="1" dirty="0">
                <a:solidFill>
                  <a:schemeClr val="accent1"/>
                </a:solidFill>
                <a:hlinkClick r:id="rId7"/>
              </a:rPr>
              <a:t>FGIS OnLine</a:t>
            </a:r>
            <a:endParaRPr lang="en-US" b="1" dirty="0">
              <a:solidFill>
                <a:schemeClr val="accent1"/>
              </a:solidFill>
            </a:endParaRPr>
          </a:p>
          <a:p>
            <a:pPr lvl="4"/>
            <a:r>
              <a:rPr lang="en-US" b="1" dirty="0"/>
              <a:t>To create Online Ship Inspection Log</a:t>
            </a:r>
          </a:p>
          <a:p>
            <a:pPr lvl="4"/>
            <a:r>
              <a:rPr lang="en-US" b="1" dirty="0"/>
              <a:t>To create Form 915 Official Certificate</a:t>
            </a:r>
          </a:p>
          <a:p>
            <a:pPr lvl="2"/>
            <a:endParaRPr lang="en-US" sz="3300" b="1" dirty="0">
              <a:solidFill>
                <a:schemeClr val="accent1"/>
              </a:solidFill>
            </a:endParaRPr>
          </a:p>
          <a:p>
            <a:pPr lvl="2"/>
            <a:endParaRPr lang="en-US" sz="3300" b="1" dirty="0">
              <a:solidFill>
                <a:schemeClr val="accent1"/>
              </a:solidFill>
            </a:endParaRPr>
          </a:p>
          <a:p>
            <a:endParaRPr lang="en-US" sz="2600" dirty="0"/>
          </a:p>
          <a:p>
            <a:pPr marL="27432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38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Forms and Letters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280060" y="1447800"/>
            <a:ext cx="8503920" cy="4343400"/>
          </a:xfrm>
        </p:spPr>
        <p:txBody>
          <a:bodyPr>
            <a:normAutofit/>
          </a:bodyPr>
          <a:lstStyle/>
          <a:p>
            <a:r>
              <a:rPr lang="en-US" sz="2000" dirty="0">
                <a:cs typeface="Times New Roman" panose="02020603050405020304" pitchFamily="18" charset="0"/>
              </a:rPr>
              <a:t>FGIS-907</a:t>
            </a:r>
          </a:p>
          <a:p>
            <a:pPr lvl="2"/>
            <a:r>
              <a:rPr lang="en-US" sz="1800" dirty="0">
                <a:cs typeface="Times New Roman" panose="02020603050405020304" pitchFamily="18" charset="0"/>
              </a:rPr>
              <a:t>Used by applicant (Customer) to request service</a:t>
            </a:r>
          </a:p>
          <a:p>
            <a:r>
              <a:rPr lang="en-US" sz="2100" dirty="0">
                <a:cs typeface="Times New Roman" panose="02020603050405020304" pitchFamily="18" charset="0"/>
              </a:rPr>
              <a:t>FGIS-FGIS-991</a:t>
            </a:r>
          </a:p>
          <a:p>
            <a:pPr lvl="2"/>
            <a:r>
              <a:rPr lang="en-US" sz="1800" dirty="0">
                <a:cs typeface="Times New Roman" panose="02020603050405020304" pitchFamily="18" charset="0"/>
              </a:rPr>
              <a:t>General Services Worksheet</a:t>
            </a:r>
          </a:p>
          <a:p>
            <a:pPr lvl="3"/>
            <a:r>
              <a:rPr lang="en-US" sz="1800" dirty="0">
                <a:cs typeface="Times New Roman" panose="02020603050405020304" pitchFamily="18" charset="0"/>
              </a:rPr>
              <a:t>Compute and document checkweighing of sacked grain, rice, and pulses</a:t>
            </a:r>
          </a:p>
          <a:p>
            <a:r>
              <a:rPr lang="en-US" sz="2000" dirty="0">
                <a:cs typeface="Times New Roman" panose="02020603050405020304" pitchFamily="18" charset="0"/>
              </a:rPr>
              <a:t>FGIS-919</a:t>
            </a:r>
          </a:p>
          <a:p>
            <a:pPr lvl="2"/>
            <a:r>
              <a:rPr lang="en-US" sz="1800" dirty="0">
                <a:cs typeface="Times New Roman" panose="02020603050405020304" pitchFamily="18" charset="0"/>
              </a:rPr>
              <a:t>Sampling Ticket</a:t>
            </a:r>
          </a:p>
          <a:p>
            <a:r>
              <a:rPr lang="en-US" sz="2000" dirty="0">
                <a:cs typeface="Times New Roman" panose="02020603050405020304" pitchFamily="18" charset="0"/>
              </a:rPr>
              <a:t>FGIS-920 </a:t>
            </a:r>
          </a:p>
          <a:p>
            <a:pPr lvl="2"/>
            <a:r>
              <a:rPr lang="en-US" sz="1800" dirty="0">
                <a:cs typeface="Times New Roman" panose="02020603050405020304" pitchFamily="18" charset="0"/>
              </a:rPr>
              <a:t>Grain Sample Ticket</a:t>
            </a:r>
          </a:p>
          <a:p>
            <a:r>
              <a:rPr lang="en-US" sz="2000" dirty="0">
                <a:cs typeface="Times New Roman" panose="02020603050405020304" pitchFamily="18" charset="0"/>
              </a:rPr>
              <a:t>FGIS-933</a:t>
            </a:r>
          </a:p>
          <a:p>
            <a:pPr lvl="2"/>
            <a:r>
              <a:rPr lang="en-US" sz="1400" dirty="0">
                <a:cs typeface="Times New Roman" panose="02020603050405020304" pitchFamily="18" charset="0"/>
              </a:rPr>
              <a:t> </a:t>
            </a:r>
            <a:r>
              <a:rPr lang="en-US" sz="1800" dirty="0">
                <a:cs typeface="Times New Roman" panose="02020603050405020304" pitchFamily="18" charset="0"/>
              </a:rPr>
              <a:t>Bean Sample Ticket</a:t>
            </a:r>
          </a:p>
          <a:p>
            <a:pPr lvl="2"/>
            <a:endParaRPr lang="en-US" sz="1900" dirty="0">
              <a:cs typeface="Times New Roman" panose="02020603050405020304" pitchFamily="18" charset="0"/>
            </a:endParaRPr>
          </a:p>
          <a:p>
            <a:pPr marL="274320" lvl="1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927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Forms and Letters Cont.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301752" y="1371600"/>
            <a:ext cx="8503920" cy="4343400"/>
          </a:xfrm>
        </p:spPr>
        <p:txBody>
          <a:bodyPr>
            <a:normAutofit fontScale="25000" lnSpcReduction="20000"/>
          </a:bodyPr>
          <a:lstStyle/>
          <a:p>
            <a:endParaRPr lang="en-US" sz="2100" dirty="0">
              <a:cs typeface="Times New Roman" panose="02020603050405020304" pitchFamily="18" charset="0"/>
            </a:endParaRPr>
          </a:p>
          <a:p>
            <a:endParaRPr lang="en-US" sz="2100" dirty="0">
              <a:cs typeface="Times New Roman" panose="02020603050405020304" pitchFamily="18" charset="0"/>
            </a:endParaRPr>
          </a:p>
          <a:p>
            <a:r>
              <a:rPr lang="en-US" sz="8000" dirty="0">
                <a:cs typeface="Times New Roman" panose="02020603050405020304" pitchFamily="18" charset="0"/>
              </a:rPr>
              <a:t>FGIS-982</a:t>
            </a:r>
          </a:p>
          <a:p>
            <a:pPr lvl="2"/>
            <a:r>
              <a:rPr lang="en-US" sz="7200" dirty="0">
                <a:cs typeface="Times New Roman" panose="02020603050405020304" pitchFamily="18" charset="0"/>
              </a:rPr>
              <a:t>Pea and Lentil Sample Ticket</a:t>
            </a:r>
          </a:p>
          <a:p>
            <a:pPr marL="594360" lvl="2" indent="0">
              <a:buNone/>
            </a:pPr>
            <a:endParaRPr lang="en-US" sz="2900" dirty="0">
              <a:cs typeface="Times New Roman" panose="02020603050405020304" pitchFamily="18" charset="0"/>
            </a:endParaRPr>
          </a:p>
          <a:p>
            <a:r>
              <a:rPr lang="en-US" sz="8000" dirty="0">
                <a:cs typeface="Times New Roman" panose="02020603050405020304" pitchFamily="18" charset="0"/>
              </a:rPr>
              <a:t>FGIS-992</a:t>
            </a:r>
          </a:p>
          <a:p>
            <a:pPr lvl="2"/>
            <a:r>
              <a:rPr lang="en-US" sz="7200" dirty="0">
                <a:cs typeface="Times New Roman" panose="02020603050405020304" pitchFamily="18" charset="0"/>
              </a:rPr>
              <a:t>Services Performed Report for AMA products</a:t>
            </a:r>
          </a:p>
          <a:p>
            <a:pPr marL="594360" lvl="2" indent="0">
              <a:buNone/>
            </a:pPr>
            <a:endParaRPr lang="en-US" sz="2900" dirty="0">
              <a:cs typeface="Times New Roman" panose="02020603050405020304" pitchFamily="18" charset="0"/>
            </a:endParaRPr>
          </a:p>
          <a:p>
            <a:r>
              <a:rPr lang="en-US" sz="8000" dirty="0">
                <a:cs typeface="Times New Roman" panose="02020603050405020304" pitchFamily="18" charset="0"/>
              </a:rPr>
              <a:t>FGIS-921</a:t>
            </a:r>
          </a:p>
          <a:p>
            <a:pPr lvl="2"/>
            <a:r>
              <a:rPr lang="en-US" sz="7200" dirty="0">
                <a:cs typeface="Times New Roman" panose="02020603050405020304" pitchFamily="18" charset="0"/>
              </a:rPr>
              <a:t>Inspection Logs for Ships</a:t>
            </a:r>
          </a:p>
          <a:p>
            <a:pPr marL="594360" lvl="2" indent="0">
              <a:buNone/>
            </a:pPr>
            <a:endParaRPr lang="en-US" sz="4500" dirty="0">
              <a:cs typeface="Times New Roman" panose="02020603050405020304" pitchFamily="18" charset="0"/>
            </a:endParaRPr>
          </a:p>
          <a:p>
            <a:r>
              <a:rPr lang="en-US" sz="8000" dirty="0">
                <a:cs typeface="Times New Roman" panose="02020603050405020304" pitchFamily="18" charset="0"/>
              </a:rPr>
              <a:t>Grain Ticket Envelope (GTE)</a:t>
            </a:r>
          </a:p>
          <a:p>
            <a:pPr marL="0" indent="0">
              <a:buNone/>
            </a:pPr>
            <a:endParaRPr lang="en-US" sz="3200" dirty="0">
              <a:cs typeface="Times New Roman" panose="02020603050405020304" pitchFamily="18" charset="0"/>
            </a:endParaRPr>
          </a:p>
          <a:p>
            <a:r>
              <a:rPr lang="en-US" sz="8000" dirty="0">
                <a:cs typeface="Times New Roman" panose="02020603050405020304" pitchFamily="18" charset="0"/>
              </a:rPr>
              <a:t>FGIS 918</a:t>
            </a:r>
          </a:p>
          <a:p>
            <a:pPr lvl="2"/>
            <a:r>
              <a:rPr lang="en-US" sz="7200" dirty="0">
                <a:cs typeface="Times New Roman" panose="02020603050405020304" pitchFamily="18" charset="0"/>
              </a:rPr>
              <a:t>Sample Pan Ticket</a:t>
            </a:r>
          </a:p>
          <a:p>
            <a:pPr marL="0" indent="0">
              <a:buNone/>
            </a:pPr>
            <a:endParaRPr lang="en-US" sz="3200" dirty="0">
              <a:cs typeface="Times New Roman" panose="02020603050405020304" pitchFamily="18" charset="0"/>
            </a:endParaRPr>
          </a:p>
          <a:p>
            <a:r>
              <a:rPr lang="en-US" sz="8000" dirty="0">
                <a:cs typeface="Times New Roman" panose="02020603050405020304" pitchFamily="18" charset="0"/>
              </a:rPr>
              <a:t>FORM AD-3066</a:t>
            </a:r>
          </a:p>
          <a:p>
            <a:pPr lvl="2"/>
            <a:r>
              <a:rPr lang="en-US" sz="7200" dirty="0">
                <a:cs typeface="Times New Roman" panose="02020603050405020304" pitchFamily="18" charset="0"/>
              </a:rPr>
              <a:t>Container Examination Worksheet</a:t>
            </a:r>
          </a:p>
          <a:p>
            <a:endParaRPr lang="en-US" sz="21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100" dirty="0">
              <a:cs typeface="Times New Roman" panose="02020603050405020304" pitchFamily="18" charset="0"/>
            </a:endParaRPr>
          </a:p>
          <a:p>
            <a:endParaRPr lang="en-US" sz="2100" dirty="0">
              <a:cs typeface="Times New Roman" panose="02020603050405020304" pitchFamily="18" charset="0"/>
            </a:endParaRPr>
          </a:p>
          <a:p>
            <a:pPr marL="594360" lvl="2" indent="0">
              <a:buNone/>
            </a:pPr>
            <a:endParaRPr lang="en-US" sz="1400" dirty="0">
              <a:cs typeface="Times New Roman" panose="02020603050405020304" pitchFamily="18" charset="0"/>
            </a:endParaRPr>
          </a:p>
          <a:p>
            <a:pPr marL="594360" lvl="2" indent="0">
              <a:buNone/>
            </a:pPr>
            <a:r>
              <a:rPr lang="en-US" sz="1400" dirty="0">
                <a:cs typeface="Times New Roman" panose="02020603050405020304" pitchFamily="18" charset="0"/>
              </a:rPr>
              <a:t>		</a:t>
            </a:r>
          </a:p>
          <a:p>
            <a:pPr lvl="2"/>
            <a:endParaRPr lang="en-US" sz="1400" dirty="0">
              <a:cs typeface="Times New Roman" panose="02020603050405020304" pitchFamily="18" charset="0"/>
            </a:endParaRPr>
          </a:p>
          <a:p>
            <a:pPr lvl="2"/>
            <a:endParaRPr lang="en-US" sz="1400" dirty="0">
              <a:cs typeface="Times New Roman" panose="02020603050405020304" pitchFamily="18" charset="0"/>
            </a:endParaRPr>
          </a:p>
          <a:p>
            <a:pPr lvl="2"/>
            <a:endParaRPr lang="en-US" sz="1400" dirty="0"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9724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  <a:cs typeface="Times New Roman" panose="02020603050405020304" pitchFamily="18" charset="0"/>
              </a:rPr>
              <a:t>Form FGIS-907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 numCol="2"/>
          <a:lstStyle/>
          <a:p>
            <a:r>
              <a:rPr lang="en-US" dirty="0"/>
              <a:t>Form FGIS-907 </a:t>
            </a:r>
          </a:p>
          <a:p>
            <a:pPr lvl="1"/>
            <a:r>
              <a:rPr lang="en-US" dirty="0"/>
              <a:t>Application for Inspection and Weighing Services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Verbal requests are also acceptable</a:t>
            </a:r>
          </a:p>
        </p:txBody>
      </p:sp>
      <p:pic>
        <p:nvPicPr>
          <p:cNvPr id="6" name="Pictur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1371600"/>
            <a:ext cx="3314882" cy="4357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526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  <a:cs typeface="Times New Roman" panose="02020603050405020304" pitchFamily="18" charset="0"/>
              </a:rPr>
              <a:t>Form FGIS-991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121138" y="1499382"/>
            <a:ext cx="8991600" cy="4648200"/>
          </a:xfrm>
        </p:spPr>
        <p:txBody>
          <a:bodyPr numCol="2"/>
          <a:lstStyle/>
          <a:p>
            <a:r>
              <a:rPr lang="en-US" sz="2600" dirty="0">
                <a:cs typeface="Times New Roman" panose="02020603050405020304" pitchFamily="18" charset="0"/>
              </a:rPr>
              <a:t>Form FGIS-991 </a:t>
            </a:r>
          </a:p>
          <a:p>
            <a:r>
              <a:rPr lang="en-US" sz="2600" dirty="0">
                <a:cs typeface="Times New Roman" panose="02020603050405020304" pitchFamily="18" charset="0"/>
              </a:rPr>
              <a:t>General Services Worksheet</a:t>
            </a:r>
          </a:p>
          <a:p>
            <a:r>
              <a:rPr lang="en-US" sz="2600" dirty="0">
                <a:cs typeface="Times New Roman" panose="02020603050405020304" pitchFamily="18" charset="0"/>
              </a:rPr>
              <a:t>Used to compute and document the official weight</a:t>
            </a:r>
          </a:p>
          <a:p>
            <a:r>
              <a:rPr lang="en-US" sz="2600" dirty="0">
                <a:cs typeface="Times New Roman" panose="02020603050405020304" pitchFamily="18" charset="0"/>
              </a:rPr>
              <a:t>Used when checkweighing:</a:t>
            </a:r>
          </a:p>
          <a:p>
            <a:pPr lvl="1"/>
            <a:r>
              <a:rPr lang="en-US" dirty="0">
                <a:cs typeface="Times New Roman" panose="02020603050405020304" pitchFamily="18" charset="0"/>
              </a:rPr>
              <a:t>Sacked Grain</a:t>
            </a:r>
          </a:p>
          <a:p>
            <a:pPr lvl="1"/>
            <a:r>
              <a:rPr lang="en-US" dirty="0">
                <a:cs typeface="Times New Roman" panose="02020603050405020304" pitchFamily="18" charset="0"/>
              </a:rPr>
              <a:t>Sacked Rice</a:t>
            </a:r>
          </a:p>
          <a:p>
            <a:pPr lvl="1"/>
            <a:r>
              <a:rPr lang="en-US" dirty="0">
                <a:cs typeface="Times New Roman" panose="02020603050405020304" pitchFamily="18" charset="0"/>
              </a:rPr>
              <a:t>Sacked Pulses </a:t>
            </a:r>
          </a:p>
        </p:txBody>
      </p:sp>
      <p:pic>
        <p:nvPicPr>
          <p:cNvPr id="3" name="Pictur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0952" y="1295400"/>
            <a:ext cx="3505200" cy="4544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482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  <a:cs typeface="Times New Roman" panose="02020603050405020304" pitchFamily="18" charset="0"/>
              </a:rPr>
              <a:t>Form AD-3066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121138" y="1499382"/>
            <a:ext cx="8991600" cy="4648200"/>
          </a:xfrm>
        </p:spPr>
        <p:txBody>
          <a:bodyPr numCol="2"/>
          <a:lstStyle/>
          <a:p>
            <a:r>
              <a:rPr lang="en-US" sz="2600" dirty="0">
                <a:cs typeface="Times New Roman" panose="02020603050405020304" pitchFamily="18" charset="0"/>
              </a:rPr>
              <a:t>Form AD-3066 </a:t>
            </a:r>
          </a:p>
          <a:p>
            <a:r>
              <a:rPr lang="en-US" sz="2600" dirty="0">
                <a:cs typeface="Times New Roman" panose="02020603050405020304" pitchFamily="18" charset="0"/>
              </a:rPr>
              <a:t>Container Examination Worksheet:</a:t>
            </a:r>
          </a:p>
          <a:p>
            <a:pPr marL="0" indent="0">
              <a:buNone/>
            </a:pPr>
            <a:endParaRPr lang="en-US" dirty="0">
              <a:cs typeface="Times New Roman" panose="02020603050405020304" pitchFamily="18" charset="0"/>
            </a:endParaRPr>
          </a:p>
          <a:p>
            <a:pPr lvl="1"/>
            <a:r>
              <a:rPr lang="en-US" dirty="0">
                <a:cs typeface="Times New Roman" panose="02020603050405020304" pitchFamily="18" charset="0"/>
              </a:rPr>
              <a:t>Sacked Rice</a:t>
            </a:r>
          </a:p>
          <a:p>
            <a:pPr lvl="1"/>
            <a:r>
              <a:rPr lang="en-US" dirty="0">
                <a:cs typeface="Times New Roman" panose="02020603050405020304" pitchFamily="18" charset="0"/>
              </a:rPr>
              <a:t>Bags in Bales</a:t>
            </a:r>
          </a:p>
          <a:p>
            <a:pPr lvl="1"/>
            <a:r>
              <a:rPr lang="en-US" dirty="0">
                <a:cs typeface="Times New Roman" panose="02020603050405020304" pitchFamily="18" charset="0"/>
              </a:rPr>
              <a:t>Outer Containers with bags in bales</a:t>
            </a:r>
          </a:p>
          <a:p>
            <a:pPr marL="274320" lvl="1" indent="0">
              <a:buNone/>
            </a:pPr>
            <a:endParaRPr lang="en-US" dirty="0"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567FA4-A738-4B7D-9A4A-9DF99A103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1295400"/>
            <a:ext cx="3352800" cy="454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175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  <a:cs typeface="Times New Roman" panose="02020603050405020304" pitchFamily="18" charset="0"/>
              </a:rPr>
              <a:t>Form FGIS-933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 numCol="2"/>
          <a:lstStyle/>
          <a:p>
            <a:r>
              <a:rPr lang="en-US" sz="2800" dirty="0">
                <a:cs typeface="Times New Roman" panose="02020603050405020304" pitchFamily="18" charset="0"/>
              </a:rPr>
              <a:t>Work Record for use while performing Inspection of Edible Beans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EBEC1AC-946C-47B2-9308-9833802FF0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200" y="1371600"/>
            <a:ext cx="2316681" cy="426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045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  <a:cs typeface="Times New Roman" panose="02020603050405020304" pitchFamily="18" charset="0"/>
              </a:rPr>
              <a:t>Form FGIS-919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4294967295"/>
          </p:nvPr>
        </p:nvSpPr>
        <p:spPr>
          <a:xfrm>
            <a:off x="301752" y="1371600"/>
            <a:ext cx="8504238" cy="4572000"/>
          </a:xfrm>
        </p:spPr>
        <p:txBody>
          <a:bodyPr numCol="2"/>
          <a:lstStyle/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 record is used for sampling on location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9FD508-BCA3-4278-A84E-9095A0BAF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8638" y="1371600"/>
            <a:ext cx="28956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7432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IAC_templat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27B98AD53977A4994365E1CFF596A5E" ma:contentTypeVersion="47" ma:contentTypeDescription="Create a new document." ma:contentTypeScope="" ma:versionID="6aae60d0b29847fea3216ad538bd590f">
  <xsd:schema xmlns:xsd="http://www.w3.org/2001/XMLSchema" xmlns:xs="http://www.w3.org/2001/XMLSchema" xmlns:p="http://schemas.microsoft.com/office/2006/metadata/properties" xmlns:ns1="http://schemas.microsoft.com/sharepoint/v3" xmlns:ns2="a7b46d0d-91d2-449a-9a39-41790c332645" xmlns:ns3="8535762f-4417-4f6c-9e13-7cea7cbdc728" targetNamespace="http://schemas.microsoft.com/office/2006/metadata/properties" ma:root="true" ma:fieldsID="8de464572c8c373b3203f67ebbdca679" ns1:_="" ns2:_="" ns3:_="">
    <xsd:import namespace="http://schemas.microsoft.com/sharepoint/v3"/>
    <xsd:import namespace="a7b46d0d-91d2-449a-9a39-41790c332645"/>
    <xsd:import namespace="8535762f-4417-4f6c-9e13-7cea7cbdc728"/>
    <xsd:element name="properties">
      <xsd:complexType>
        <xsd:sequence>
          <xsd:element name="documentManagement">
            <xsd:complexType>
              <xsd:all>
                <xsd:element ref="ns1:TranslationStateDownloadLink" minOccurs="0"/>
                <xsd:element ref="ns1:TranslationStateListUrl" minOccurs="0"/>
                <xsd:element ref="ns1:RedirectURL" minOccurs="0"/>
                <xsd:element ref="ns1:URL" minOccurs="0"/>
                <xsd:element ref="ns2:MediaServiceAutoTags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TranslationStateDownloadLink" ma:index="8" nillable="true" ma:displayName="Download Link" ma:internalName="TranslationStateDownloadLink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TranslationStateListUrl" ma:index="9" nillable="true" ma:displayName="List Link" ma:internalName="TranslationStateListUrl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RedirectURL" ma:index="10" nillable="true" ma:displayName="Redirect URL" ma:description="Redirect URL is a site column created by the Publishing feature. It is used on the Redirect Page Content Type as the web address that the page will redirect to." ma:internalName="RedirectURL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URL" ma:index="11" nillable="true" ma:displayName="URL" ma:internalName="URL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b46d0d-91d2-449a-9a39-41790c332645" elementFormDefault="qualified">
    <xsd:import namespace="http://schemas.microsoft.com/office/2006/documentManagement/types"/>
    <xsd:import namespace="http://schemas.microsoft.com/office/infopath/2007/PartnerControls"/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35762f-4417-4f6c-9e13-7cea7cbdc728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ranslationStateDownloadLink xmlns="http://schemas.microsoft.com/sharepoint/v3">
      <Url xsi:nil="true"/>
      <Description xsi:nil="true"/>
    </TranslationStateDownloadLink>
    <URL xmlns="http://schemas.microsoft.com/sharepoint/v3">
      <Url xsi:nil="true"/>
      <Description xsi:nil="true"/>
    </URL>
    <TranslationStateListUrl xmlns="http://schemas.microsoft.com/sharepoint/v3">
      <Url xsi:nil="true"/>
      <Description xsi:nil="true"/>
    </TranslationStateListUrl>
    <RedirectURL xmlns="http://schemas.microsoft.com/sharepoint/v3">
      <Url xsi:nil="true"/>
      <Description xsi:nil="true"/>
    </RedirectURL>
  </documentManagement>
</p:properties>
</file>

<file path=customXml/itemProps1.xml><?xml version="1.0" encoding="utf-8"?>
<ds:datastoreItem xmlns:ds="http://schemas.openxmlformats.org/officeDocument/2006/customXml" ds:itemID="{C83B7E61-3218-4EE4-B59D-5E5857D200C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A45DB01-F12B-4314-852C-EAD9FFD8176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7b46d0d-91d2-449a-9a39-41790c332645"/>
    <ds:schemaRef ds:uri="8535762f-4417-4f6c-9e13-7cea7cbdc72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BD4DD57-E12C-4DC1-91D4-A64B31B45044}">
  <ds:schemaRefs>
    <ds:schemaRef ds:uri="http://schemas.microsoft.com/sharepoint/v3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www.w3.org/XML/1998/namespace"/>
    <ds:schemaRef ds:uri="http://purl.org/dc/dcmitype/"/>
    <ds:schemaRef ds:uri="8535762f-4417-4f6c-9e13-7cea7cbdc728"/>
    <ds:schemaRef ds:uri="http://purl.org/dc/terms/"/>
    <ds:schemaRef ds:uri="a7b46d0d-91d2-449a-9a39-41790c332645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27841</TotalTime>
  <Words>594</Words>
  <Application>Microsoft Office PowerPoint</Application>
  <PresentationFormat>On-screen Show (4:3)</PresentationFormat>
  <Paragraphs>229</Paragraphs>
  <Slides>23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Georgia</vt:lpstr>
      <vt:lpstr>Times New Roman</vt:lpstr>
      <vt:lpstr>Wingdings</vt:lpstr>
      <vt:lpstr>Wingdings 2</vt:lpstr>
      <vt:lpstr>GIAC_template</vt:lpstr>
      <vt:lpstr>Sampling</vt:lpstr>
      <vt:lpstr>Objectives</vt:lpstr>
      <vt:lpstr>Forms and Letters</vt:lpstr>
      <vt:lpstr>Forms and Letters Cont.</vt:lpstr>
      <vt:lpstr>Form FGIS-907</vt:lpstr>
      <vt:lpstr>Form FGIS-991</vt:lpstr>
      <vt:lpstr>Form AD-3066</vt:lpstr>
      <vt:lpstr>Form FGIS-933</vt:lpstr>
      <vt:lpstr>Form FGIS-919</vt:lpstr>
      <vt:lpstr>Form FGIS-920</vt:lpstr>
      <vt:lpstr>Form FGIS-982</vt:lpstr>
      <vt:lpstr>Grain Ticket Envelope</vt:lpstr>
      <vt:lpstr>Sample Pan Ticket</vt:lpstr>
      <vt:lpstr>Form FGIS-992</vt:lpstr>
      <vt:lpstr>Form FGIS-991</vt:lpstr>
      <vt:lpstr>Form FGIS-921</vt:lpstr>
      <vt:lpstr>Bribe Card</vt:lpstr>
      <vt:lpstr>Form FGIS-952</vt:lpstr>
      <vt:lpstr>Form FGIS-952-1</vt:lpstr>
      <vt:lpstr>Do’s and Don’ts</vt:lpstr>
      <vt:lpstr>Form FGIS-915</vt:lpstr>
      <vt:lpstr>Conclusion</vt:lpstr>
      <vt:lpstr>References</vt:lpstr>
    </vt:vector>
  </TitlesOfParts>
  <Company>USDA GIPSA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OAM Training Slide Template</dc:title>
  <dc:creator>McCluskey, Patrick - GIPSA</dc:creator>
  <cp:lastModifiedBy>Brown, MaryD - AMS</cp:lastModifiedBy>
  <cp:revision>439</cp:revision>
  <cp:lastPrinted>2017-04-12T18:29:49Z</cp:lastPrinted>
  <dcterms:created xsi:type="dcterms:W3CDTF">2014-04-30T01:34:42Z</dcterms:created>
  <dcterms:modified xsi:type="dcterms:W3CDTF">2020-04-23T20:18:38Z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0x010100B27B98AD53977A4994365E1CFF596A5E</vt:lpwstr>
  </property>
  <property fmtid="{D5CDD505-2E9C-101B-9397-08002B2CF9AE}" pid="3" name="Order">
    <vt:r8>100</vt:r8>
  </property>
</Properties>
</file>