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67" r:id="rId3"/>
    <p:sldMasterId id="2147483672" r:id="rId4"/>
  </p:sldMasterIdLst>
  <p:notesMasterIdLst>
    <p:notesMasterId r:id="rId16"/>
  </p:notesMasterIdLst>
  <p:sldIdLst>
    <p:sldId id="261" r:id="rId5"/>
    <p:sldId id="272" r:id="rId6"/>
    <p:sldId id="274" r:id="rId7"/>
    <p:sldId id="275" r:id="rId8"/>
    <p:sldId id="276" r:id="rId9"/>
    <p:sldId id="277" r:id="rId10"/>
    <p:sldId id="269" r:id="rId11"/>
    <p:sldId id="271" r:id="rId12"/>
    <p:sldId id="268" r:id="rId13"/>
    <p:sldId id="263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BE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3786" autoAdjust="0"/>
  </p:normalViewPr>
  <p:slideViewPr>
    <p:cSldViewPr>
      <p:cViewPr varScale="1">
        <p:scale>
          <a:sx n="26" d="100"/>
          <a:sy n="26" d="100"/>
        </p:scale>
        <p:origin x="1886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4EE9C-1C6F-4E35-832B-13B4F33D568F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C964F-DC56-46F3-BCA6-485506221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75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C964F-DC56-46F3-BCA6-4855062219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64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C964F-DC56-46F3-BCA6-4855062219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67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C964F-DC56-46F3-BCA6-4855062219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49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C964F-DC56-46F3-BCA6-4855062219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69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C964F-DC56-46F3-BCA6-4855062219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36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35AD5-5F40-4DF0-B3A7-E196294D85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64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C964F-DC56-46F3-BCA6-4855062219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94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C964F-DC56-46F3-BCA6-4855062219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54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C964F-DC56-46F3-BCA6-4855062219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42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C964F-DC56-46F3-BCA6-4855062219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47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C964F-DC56-46F3-BCA6-4855062219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66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7817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lIns="64284" tIns="32142" rIns="64284" bIns="3214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9"/>
            <a:ext cx="6400354" cy="1752451"/>
          </a:xfrm>
          <a:prstGeom prst="rect">
            <a:avLst/>
          </a:prstGeom>
        </p:spPr>
        <p:txBody>
          <a:bodyPr lIns="64284" tIns="32142" rIns="64284" bIns="32142"/>
          <a:lstStyle>
            <a:lvl1pPr marL="0" indent="0" algn="ctr">
              <a:buNone/>
              <a:defRPr/>
            </a:lvl1pPr>
            <a:lvl2pPr marL="321424" indent="0" algn="ctr">
              <a:buNone/>
              <a:defRPr/>
            </a:lvl2pPr>
            <a:lvl3pPr marL="642849" indent="0" algn="ctr">
              <a:buNone/>
              <a:defRPr/>
            </a:lvl3pPr>
            <a:lvl4pPr marL="964274" indent="0" algn="ctr">
              <a:buNone/>
              <a:defRPr/>
            </a:lvl4pPr>
            <a:lvl5pPr marL="1285697" indent="0" algn="ctr">
              <a:buNone/>
              <a:defRPr/>
            </a:lvl5pPr>
            <a:lvl6pPr marL="1607123" indent="0" algn="ctr">
              <a:buNone/>
              <a:defRPr/>
            </a:lvl6pPr>
            <a:lvl7pPr marL="1928546" indent="0" algn="ctr">
              <a:buNone/>
              <a:defRPr/>
            </a:lvl7pPr>
            <a:lvl8pPr marL="2249971" indent="0" algn="ctr">
              <a:buNone/>
              <a:defRPr/>
            </a:lvl8pPr>
            <a:lvl9pPr marL="257139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489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lIns="64284" tIns="32142" rIns="64284" bIns="32142"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84" tIns="32142" rIns="64284" bIns="32142" anchor="b"/>
          <a:lstStyle>
            <a:lvl1pPr marL="0" indent="0">
              <a:buNone/>
              <a:defRPr sz="1400"/>
            </a:lvl1pPr>
            <a:lvl2pPr marL="321424" indent="0">
              <a:buNone/>
              <a:defRPr sz="1300"/>
            </a:lvl2pPr>
            <a:lvl3pPr marL="642849" indent="0">
              <a:buNone/>
              <a:defRPr sz="1100"/>
            </a:lvl3pPr>
            <a:lvl4pPr marL="964274" indent="0">
              <a:buNone/>
              <a:defRPr sz="1000"/>
            </a:lvl4pPr>
            <a:lvl5pPr marL="1285697" indent="0">
              <a:buNone/>
              <a:defRPr sz="1000"/>
            </a:lvl5pPr>
            <a:lvl6pPr marL="1607123" indent="0">
              <a:buNone/>
              <a:defRPr sz="1000"/>
            </a:lvl6pPr>
            <a:lvl7pPr marL="1928546" indent="0">
              <a:buNone/>
              <a:defRPr sz="1000"/>
            </a:lvl7pPr>
            <a:lvl8pPr marL="2249971" indent="0">
              <a:buNone/>
              <a:defRPr sz="1000"/>
            </a:lvl8pPr>
            <a:lvl9pPr marL="257139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9606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4574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lIns="64281" tIns="32140" rIns="64281" bIns="3214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094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1" y="1981200"/>
            <a:ext cx="7086600" cy="1470049"/>
          </a:xfrm>
          <a:prstGeom prst="rect">
            <a:avLst/>
          </a:prstGeom>
        </p:spPr>
        <p:txBody>
          <a:bodyPr lIns="64281" tIns="32140" rIns="64281" bIns="32140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114800"/>
            <a:ext cx="6400354" cy="1752451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9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07538"/>
            <a:ext cx="6781800" cy="1143000"/>
          </a:xfrm>
          <a:prstGeom prst="rect">
            <a:avLst/>
          </a:prstGeom>
        </p:spPr>
        <p:txBody>
          <a:bodyPr lIns="64281" tIns="32140" rIns="64281" bIns="32140" anchor="ctr"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381999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spcBef>
                <a:spcPts val="0"/>
              </a:spcBef>
              <a:defRPr/>
            </a:lvl1pPr>
            <a:lvl2pPr marL="503596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lvl2pPr>
            <a:lvl3pPr marL="664291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lvl3pPr>
            <a:lvl4pPr marL="824986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lvl4pPr>
            <a:lvl5pPr marL="985683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03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" t="12879" r="3177"/>
          <a:stretch/>
        </p:blipFill>
        <p:spPr bwMode="auto">
          <a:xfrm>
            <a:off x="0" y="0"/>
            <a:ext cx="9144000" cy="616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10751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751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751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751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751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457" algn="ctr" defTabSz="410751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915" algn="ctr" defTabSz="410751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372" algn="ctr" defTabSz="410751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829" algn="ctr" defTabSz="410751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algn="l" defTabSz="410751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160729" algn="l" defTabSz="410751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321457" algn="l" defTabSz="410751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482186" algn="l" defTabSz="410751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642915" algn="l" defTabSz="410751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964372" algn="l" defTabSz="410751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285829" algn="l" defTabSz="410751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1607287" algn="l" defTabSz="410751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1928744" algn="l" defTabSz="410751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3" descr="Template Assets-0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" t="2443" r="2899" b="5728"/>
          <a:stretch>
            <a:fillRect/>
          </a:stretch>
        </p:blipFill>
        <p:spPr bwMode="auto">
          <a:xfrm>
            <a:off x="-4465" y="-7814"/>
            <a:ext cx="9152930" cy="2157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224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410730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730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730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730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730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440" algn="ctr" defTabSz="410730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882" algn="ctr" defTabSz="410730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323" algn="ctr" defTabSz="410730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763" algn="ctr" defTabSz="410730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algn="l" defTabSz="410730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160721" algn="l" defTabSz="410730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321440" algn="l" defTabSz="410730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482161" algn="l" defTabSz="410730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642882" algn="l" defTabSz="410730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964323" algn="l" defTabSz="410730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285763" algn="l" defTabSz="410730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1607205" algn="l" defTabSz="410730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1928645" algn="l" defTabSz="410730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Template Assets-0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" t="4875" r="2272" b="6929"/>
          <a:stretch>
            <a:fillRect/>
          </a:stretch>
        </p:blipFill>
        <p:spPr bwMode="auto">
          <a:xfrm>
            <a:off x="0" y="0"/>
            <a:ext cx="9142884" cy="78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410709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709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709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709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709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424" algn="ctr" defTabSz="410709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849" algn="ctr" defTabSz="410709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274" algn="ctr" defTabSz="410709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697" algn="ctr" defTabSz="410709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algn="l" defTabSz="410709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160712" algn="l" defTabSz="410709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321424" algn="l" defTabSz="410709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482136" algn="l" defTabSz="410709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642849" algn="l" defTabSz="410709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964274" algn="l" defTabSz="410709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285697" algn="l" defTabSz="410709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1607123" algn="l" defTabSz="410709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1928546" algn="l" defTabSz="410709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2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49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7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97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123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54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971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39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Template Assets-0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" t="4875" r="2272" b="6929"/>
          <a:stretch>
            <a:fillRect/>
          </a:stretch>
        </p:blipFill>
        <p:spPr bwMode="auto">
          <a:xfrm>
            <a:off x="0" y="0"/>
            <a:ext cx="9142884" cy="78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4" name="Picture 5" descr="PPT Photos - -07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5"/>
          <a:stretch>
            <a:fillRect/>
          </a:stretch>
        </p:blipFill>
        <p:spPr bwMode="auto">
          <a:xfrm>
            <a:off x="7331278" y="776887"/>
            <a:ext cx="1814959" cy="317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3" r:id="rId2"/>
  </p:sldLayoutIdLst>
  <p:txStyles>
    <p:titleStyle>
      <a:lvl1pPr algn="ctr" defTabSz="410667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667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667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667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667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391" algn="ctr" defTabSz="410667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783" algn="ctr" defTabSz="410667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174" algn="ctr" defTabSz="410667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565" algn="ctr" defTabSz="410667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algn="l" defTabSz="410667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160696" algn="l" defTabSz="410667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321391" algn="l" defTabSz="410667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482086" algn="l" defTabSz="410667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642783" algn="l" defTabSz="410667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964174" algn="l" defTabSz="410667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285565" algn="l" defTabSz="410667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1606959" algn="l" defTabSz="410667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1928348" algn="l" defTabSz="410667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91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83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74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65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959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348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741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133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s.usda.gov/mnreports/pydseindex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ams.usda.gov/mnreports/pymcagefree.pdf" TargetMode="External"/><Relationship Id="rId4" Type="http://schemas.openxmlformats.org/officeDocument/2006/relationships/hyperlink" Target="http://www.ams.usda.gov/mnreports/pyworganic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ennifer.Porter@ams.usda.gov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s.usda.gov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1" y="1143000"/>
            <a:ext cx="7086600" cy="1470049"/>
          </a:xfrm>
        </p:spPr>
        <p:txBody>
          <a:bodyPr/>
          <a:lstStyle/>
          <a:p>
            <a:pPr algn="ctr"/>
            <a:r>
              <a:rPr lang="en-US" sz="4400" dirty="0"/>
              <a:t>2016 UEP Annual Board Meeting &amp; Executive </a:t>
            </a:r>
            <a:r>
              <a:rPr lang="en-US" sz="4400" dirty="0" smtClean="0"/>
              <a:t>Conference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1" y="5084715"/>
            <a:ext cx="8686799" cy="139213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1" dirty="0" smtClean="0"/>
              <a:t>Jennifer Porter, Director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Livestock, Poultry, and Seed Program</a:t>
            </a:r>
          </a:p>
          <a:p>
            <a:pPr>
              <a:spcBef>
                <a:spcPts val="0"/>
              </a:spcBef>
            </a:pPr>
            <a:r>
              <a:rPr lang="en-US" dirty="0"/>
              <a:t>Quality Assessment </a:t>
            </a:r>
            <a:r>
              <a:rPr lang="en-US" dirty="0" smtClean="0"/>
              <a:t>Division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184" y="3327629"/>
            <a:ext cx="3627434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9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l"/>
            <a:r>
              <a:rPr lang="en-US" dirty="0" smtClean="0"/>
              <a:t>Market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/>
            <a:r>
              <a:rPr lang="en-US" smtClean="0"/>
              <a:t>Weekly average for national FOB graded </a:t>
            </a:r>
          </a:p>
          <a:p>
            <a:pPr marL="0" lvl="1" indent="0">
              <a:buNone/>
            </a:pPr>
            <a:r>
              <a:rPr lang="en-US" smtClean="0"/>
              <a:t>	loose Lg. eggs (9/30/16) was 25.56 cents/dz.  </a:t>
            </a:r>
          </a:p>
          <a:p>
            <a:pPr marL="623888" lvl="1" indent="-269875"/>
            <a:r>
              <a:rPr lang="en-US" smtClean="0"/>
              <a:t>This compares to 176.82 cents/dz. for the</a:t>
            </a:r>
          </a:p>
          <a:p>
            <a:pPr marL="623888" lvl="1" indent="-269875">
              <a:buNone/>
            </a:pPr>
            <a:r>
              <a:rPr lang="en-US" smtClean="0"/>
              <a:t>	same week in 2015.</a:t>
            </a:r>
          </a:p>
          <a:p>
            <a:pPr marL="354013" lvl="1" indent="0" algn="ctr">
              <a:buNone/>
            </a:pPr>
            <a:r>
              <a:rPr lang="en-US" u="sng" smtClean="0">
                <a:hlinkClick r:id="rId3"/>
              </a:rPr>
              <a:t>www.ams.usda.gov/mnreports/pydseindex.pdf</a:t>
            </a:r>
            <a:endParaRPr lang="en-US" smtClean="0"/>
          </a:p>
          <a:p>
            <a:endParaRPr lang="en-US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mtClean="0"/>
              <a:t>Weekly Organic Poultry and Egg Report with:</a:t>
            </a:r>
          </a:p>
          <a:p>
            <a:pPr lvl="0" algn="ctr"/>
            <a:r>
              <a:rPr lang="en-US" smtClean="0">
                <a:hlinkClick r:id="rId4"/>
              </a:rPr>
              <a:t>www.ams.usda.gov/mnreports/pyworganic.pdf</a:t>
            </a:r>
            <a:endParaRPr lang="en-US" smtClean="0"/>
          </a:p>
          <a:p>
            <a:pPr lvl="1" indent="0">
              <a:buNone/>
            </a:pPr>
            <a:endParaRPr lang="en-US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smtClean="0"/>
              <a:t>New Cage-Free Shell Egg Report:</a:t>
            </a:r>
          </a:p>
          <a:p>
            <a:pPr marL="0" lvl="1" indent="0" algn="ctr">
              <a:buNone/>
            </a:pPr>
            <a:r>
              <a:rPr lang="en-US" u="sng" smtClean="0">
                <a:hlinkClick r:id="rId5"/>
              </a:rPr>
              <a:t>www.ams.usda.gov/mnreports/pymcagefree.pdf</a:t>
            </a:r>
            <a:endParaRPr lang="en-US" u="sng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73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0" y="5105549"/>
            <a:ext cx="9144000" cy="175245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10751" rtl="0" eaLnBrk="1" fontAlgn="base" hangingPunct="1">
              <a:spcBef>
                <a:spcPts val="2953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1pPr>
            <a:lvl2pPr marL="160729" algn="l" defTabSz="410751" rtl="0" eaLnBrk="1" fontAlgn="base" hangingPunct="1">
              <a:spcBef>
                <a:spcPts val="2953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2pPr>
            <a:lvl3pPr marL="321457" algn="l" defTabSz="410751" rtl="0" eaLnBrk="1" fontAlgn="base" hangingPunct="1">
              <a:spcBef>
                <a:spcPts val="2953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3pPr>
            <a:lvl4pPr marL="482186" algn="l" defTabSz="410751" rtl="0" eaLnBrk="1" fontAlgn="base" hangingPunct="1">
              <a:spcBef>
                <a:spcPts val="2953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4pPr>
            <a:lvl5pPr marL="642915" algn="l" defTabSz="410751" rtl="0" eaLnBrk="1" fontAlgn="base" hangingPunct="1">
              <a:spcBef>
                <a:spcPts val="2953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5pPr>
            <a:lvl6pPr marL="964372" algn="l" defTabSz="410751" rtl="0" eaLnBrk="1" fontAlgn="base" hangingPunct="1">
              <a:spcBef>
                <a:spcPts val="2953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6pPr>
            <a:lvl7pPr marL="1285829" algn="l" defTabSz="410751" rtl="0" eaLnBrk="1" fontAlgn="base" hangingPunct="1">
              <a:spcBef>
                <a:spcPts val="2953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7pPr>
            <a:lvl8pPr marL="1607287" algn="l" defTabSz="410751" rtl="0" eaLnBrk="1" fontAlgn="base" hangingPunct="1">
              <a:spcBef>
                <a:spcPts val="2953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8pPr>
            <a:lvl9pPr marL="1928744" algn="l" defTabSz="410751" rtl="0" eaLnBrk="1" fontAlgn="base" hangingPunct="1">
              <a:spcBef>
                <a:spcPts val="2953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b="1" kern="0" dirty="0" smtClean="0"/>
              <a:t>Jennifer Porter, Director</a:t>
            </a:r>
          </a:p>
          <a:p>
            <a:pPr algn="ctr">
              <a:spcBef>
                <a:spcPts val="0"/>
              </a:spcBef>
            </a:pPr>
            <a:r>
              <a:rPr lang="en-US" kern="0" dirty="0" smtClean="0"/>
              <a:t>Livestock, Poultry, and Seed Program</a:t>
            </a:r>
          </a:p>
          <a:p>
            <a:pPr algn="ctr">
              <a:spcBef>
                <a:spcPts val="0"/>
              </a:spcBef>
            </a:pPr>
            <a:r>
              <a:rPr lang="en-US" kern="0" dirty="0" smtClean="0"/>
              <a:t>Quality Assessment Division</a:t>
            </a:r>
          </a:p>
          <a:p>
            <a:pPr algn="ctr">
              <a:spcBef>
                <a:spcPts val="0"/>
              </a:spcBef>
            </a:pPr>
            <a:r>
              <a:rPr lang="en-US" kern="0" dirty="0" smtClean="0">
                <a:hlinkClick r:id="rId3"/>
              </a:rPr>
              <a:t>Jennifer.Porter@ams.usda.gov</a:t>
            </a:r>
            <a:r>
              <a:rPr lang="en-US" kern="0" dirty="0" smtClean="0"/>
              <a:t> 		202-690-3147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05941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AMS Grading &amp; Certification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81999" cy="4906119"/>
          </a:xfrm>
        </p:spPr>
        <p:txBody>
          <a:bodyPr/>
          <a:lstStyle/>
          <a:p>
            <a:pPr marL="342900" lvl="1"/>
            <a:r>
              <a:rPr lang="en-US" sz="2000" b="1" dirty="0" smtClean="0">
                <a:hlinkClick r:id="rId3"/>
              </a:rPr>
              <a:t>www.ams.usda.gov</a:t>
            </a:r>
            <a:r>
              <a:rPr lang="en-US" sz="2000" b="1" dirty="0" smtClean="0"/>
              <a:t> has info including: </a:t>
            </a:r>
          </a:p>
          <a:p>
            <a:pPr marL="852488" lvl="1">
              <a:buFont typeface="Wingdings" panose="05000000000000000000" pitchFamily="2" charset="2"/>
              <a:buChar char="ü"/>
            </a:pPr>
            <a:r>
              <a:rPr lang="en-US" sz="2000" dirty="0" smtClean="0"/>
              <a:t>Exports </a:t>
            </a:r>
            <a:r>
              <a:rPr lang="en-US" sz="2000" dirty="0"/>
              <a:t>/ </a:t>
            </a:r>
            <a:r>
              <a:rPr lang="en-US" sz="2000" dirty="0" smtClean="0"/>
              <a:t>Imports</a:t>
            </a:r>
            <a:endParaRPr lang="en-US" sz="2000" dirty="0" smtClean="0"/>
          </a:p>
          <a:p>
            <a:pPr marL="852488" lvl="1">
              <a:buFont typeface="Wingdings" panose="05000000000000000000" pitchFamily="2" charset="2"/>
              <a:buChar char="ü"/>
            </a:pPr>
            <a:r>
              <a:rPr lang="en-US" sz="2000" dirty="0" smtClean="0"/>
              <a:t>USDA Purchase information</a:t>
            </a:r>
          </a:p>
          <a:p>
            <a:pPr marL="852488" lvl="1">
              <a:buFont typeface="Wingdings" panose="05000000000000000000" pitchFamily="2" charset="2"/>
              <a:buChar char="ü"/>
            </a:pPr>
            <a:r>
              <a:rPr lang="en-US" sz="2000" dirty="0" smtClean="0"/>
              <a:t>Standards  </a:t>
            </a:r>
            <a:r>
              <a:rPr lang="en-US" sz="2000" dirty="0"/>
              <a:t>/ Regulations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Label </a:t>
            </a:r>
            <a:r>
              <a:rPr lang="en-US" sz="2000" b="1" dirty="0"/>
              <a:t>Approvals (shielded)</a:t>
            </a:r>
          </a:p>
          <a:p>
            <a:pPr marL="852488" lvl="1"/>
            <a:r>
              <a:rPr lang="en-US" sz="2000" dirty="0"/>
              <a:t>FY 2014 - 1,107</a:t>
            </a:r>
          </a:p>
          <a:p>
            <a:pPr marL="852488" lvl="1"/>
            <a:r>
              <a:rPr lang="en-US" sz="2000" dirty="0"/>
              <a:t>FY 2015 - 1,962 (year of CA Compliant change)</a:t>
            </a:r>
          </a:p>
          <a:p>
            <a:pPr marL="852488" lvl="1"/>
            <a:r>
              <a:rPr lang="en-US" sz="2000" dirty="0"/>
              <a:t>FY 2016 – 1,118 </a:t>
            </a:r>
          </a:p>
          <a:p>
            <a:pPr marL="852488" lvl="1"/>
            <a:r>
              <a:rPr lang="en-US" sz="2000" dirty="0"/>
              <a:t>GMO, Antibiotics, CASEFS, Cage-Free, Pastured</a:t>
            </a:r>
          </a:p>
          <a:p>
            <a:pPr marL="852488" lvl="1"/>
            <a:r>
              <a:rPr lang="en-US" sz="2000" dirty="0"/>
              <a:t>FDA Nutritional Fact Panel </a:t>
            </a:r>
            <a:r>
              <a:rPr lang="en-US" sz="2000" dirty="0" smtClean="0"/>
              <a:t>changes: </a:t>
            </a:r>
            <a:r>
              <a:rPr lang="en-US" sz="2000" dirty="0"/>
              <a:t>formats </a:t>
            </a:r>
            <a:r>
              <a:rPr lang="en-US" sz="2000" dirty="0" smtClean="0"/>
              <a:t>on Egg </a:t>
            </a:r>
            <a:r>
              <a:rPr lang="en-US" sz="2000" dirty="0"/>
              <a:t>Nutrition Center website.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Retail Surveys – Assess product </a:t>
            </a:r>
            <a:r>
              <a:rPr lang="en-US" sz="2000" b="1" dirty="0" smtClean="0"/>
              <a:t>quality/appearance </a:t>
            </a:r>
            <a:r>
              <a:rPr lang="en-US" sz="2000" b="1" dirty="0"/>
              <a:t>on shelf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Exports: (table eggs and breaking stock)</a:t>
            </a:r>
          </a:p>
          <a:p>
            <a:pPr marL="811213" lvl="1" indent="-354013"/>
            <a:r>
              <a:rPr lang="en-US" sz="2000" dirty="0"/>
              <a:t>Jan 2015 – Dec 2015	2,651,967 / 30 dz. Cases</a:t>
            </a:r>
          </a:p>
          <a:p>
            <a:pPr marL="811213" lvl="1" indent="-354013"/>
            <a:r>
              <a:rPr lang="en-US" sz="2000" dirty="0" smtClean="0"/>
              <a:t>3% </a:t>
            </a:r>
            <a:r>
              <a:rPr lang="en-US" sz="2000" dirty="0"/>
              <a:t>of total eggs graded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Imports: Back to normal.	</a:t>
            </a:r>
          </a:p>
        </p:txBody>
      </p:sp>
    </p:spTree>
    <p:extLst>
      <p:ext uri="{BB962C8B-B14F-4D97-AF65-F5344CB8AC3E}">
        <p14:creationId xmlns:p14="http://schemas.microsoft.com/office/powerpoint/2010/main" val="3943234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AMS Grading &amp; Certification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4012" lvl="2" indent="0">
              <a:buNone/>
            </a:pPr>
            <a:r>
              <a:rPr lang="en-US" b="1" dirty="0" smtClean="0"/>
              <a:t>Finding ways to accommodate </a:t>
            </a:r>
            <a:br>
              <a:rPr lang="en-US" b="1" dirty="0" smtClean="0"/>
            </a:br>
            <a:r>
              <a:rPr lang="en-US" b="1" dirty="0" smtClean="0"/>
              <a:t>high-volume processing machines</a:t>
            </a:r>
          </a:p>
          <a:p>
            <a:pPr marL="354012" lvl="2" indent="0">
              <a:buNone/>
            </a:pPr>
            <a:endParaRPr lang="en-US" b="1" dirty="0" smtClean="0"/>
          </a:p>
          <a:p>
            <a:pPr marL="696912" lvl="2"/>
            <a:r>
              <a:rPr lang="en-US" dirty="0" smtClean="0"/>
              <a:t>USDA Grader and company’s QAI </a:t>
            </a:r>
            <a:br>
              <a:rPr lang="en-US" dirty="0" smtClean="0"/>
            </a:br>
            <a:r>
              <a:rPr lang="en-US" dirty="0" smtClean="0"/>
              <a:t>Inspector work as a team </a:t>
            </a:r>
          </a:p>
          <a:p>
            <a:pPr marL="354012" lvl="2" indent="0">
              <a:buNone/>
            </a:pPr>
            <a:endParaRPr lang="en-US" dirty="0" smtClean="0"/>
          </a:p>
          <a:p>
            <a:pPr marL="696912" lvl="2"/>
            <a:r>
              <a:rPr lang="en-US" b="1" dirty="0" smtClean="0"/>
              <a:t>Revised USDA Sampling Rate</a:t>
            </a:r>
          </a:p>
          <a:p>
            <a:pPr marL="857607" lvl="2">
              <a:buFontTx/>
              <a:buChar char="-"/>
            </a:pPr>
            <a:r>
              <a:rPr lang="en-US" dirty="0" smtClean="0"/>
              <a:t>Implemented nationally on September 25.</a:t>
            </a:r>
          </a:p>
          <a:p>
            <a:pPr marL="857607" lvl="2">
              <a:buFontTx/>
              <a:buChar char="-"/>
            </a:pPr>
            <a:r>
              <a:rPr lang="en-US" dirty="0" smtClean="0"/>
              <a:t>Revised from 1 sample per 75 30-doz cases to 1 per 100 30-dozen cases. </a:t>
            </a:r>
          </a:p>
          <a:p>
            <a:pPr marL="857607" lvl="2">
              <a:buFontTx/>
              <a:buChar char="-"/>
            </a:pPr>
            <a:r>
              <a:rPr lang="en-US" dirty="0" smtClean="0"/>
              <a:t>Statistically sound, maintains integrity of grademark.</a:t>
            </a:r>
          </a:p>
        </p:txBody>
      </p:sp>
    </p:spTree>
    <p:extLst>
      <p:ext uri="{BB962C8B-B14F-4D97-AF65-F5344CB8AC3E}">
        <p14:creationId xmlns:p14="http://schemas.microsoft.com/office/powerpoint/2010/main" val="2774769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AMS Biosecurity		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33600"/>
            <a:ext cx="6781801" cy="452511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Continued biosecurity </a:t>
            </a:r>
            <a:r>
              <a:rPr lang="en-US" b="1" dirty="0" smtClean="0"/>
              <a:t>vigilance</a:t>
            </a:r>
            <a:r>
              <a:rPr lang="en-US" dirty="0" smtClean="0"/>
              <a:t>, training and protocols for all QAD field staff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Company-specific requirements</a:t>
            </a:r>
            <a:r>
              <a:rPr lang="en-US" dirty="0" smtClean="0"/>
              <a:t>: work with company food safety teams</a:t>
            </a:r>
          </a:p>
        </p:txBody>
      </p:sp>
    </p:spTree>
    <p:extLst>
      <p:ext uri="{BB962C8B-B14F-4D97-AF65-F5344CB8AC3E}">
        <p14:creationId xmlns:p14="http://schemas.microsoft.com/office/powerpoint/2010/main" val="91638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427141"/>
              </p:ext>
            </p:extLst>
          </p:nvPr>
        </p:nvGraphicFramePr>
        <p:xfrm>
          <a:off x="152401" y="1071275"/>
          <a:ext cx="8839199" cy="5481925"/>
        </p:xfrm>
        <a:graphic>
          <a:graphicData uri="http://schemas.openxmlformats.org/drawingml/2006/table">
            <a:tbl>
              <a:tblPr/>
              <a:tblGrid>
                <a:gridCol w="930440"/>
                <a:gridCol w="1000814"/>
                <a:gridCol w="965627"/>
                <a:gridCol w="965627"/>
                <a:gridCol w="984196"/>
                <a:gridCol w="984196"/>
                <a:gridCol w="984196"/>
                <a:gridCol w="984196"/>
                <a:gridCol w="241407"/>
                <a:gridCol w="798500"/>
              </a:tblGrid>
              <a:tr h="674238">
                <a:tc gridSpan="9">
                  <a:txBody>
                    <a:bodyPr/>
                    <a:lstStyle/>
                    <a:p>
                      <a:pPr algn="ctr" fontAlgn="t"/>
                      <a:r>
                        <a:rPr lang="en-US" sz="3600" dirty="0" smtClean="0"/>
                        <a:t>USDA Foods Purchases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9" marR="5149" marT="51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9" marR="5149" marT="51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8569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57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 2016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57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 2015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57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 2014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57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 2013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57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405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2F2B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5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 smtClean="0">
                          <a:solidFill>
                            <a:srgbClr val="2F2B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Pounds/</a:t>
                      </a:r>
                    </a:p>
                    <a:p>
                      <a:pPr algn="ctr" fontAlgn="t"/>
                      <a:r>
                        <a:rPr lang="en-US" sz="1400" b="1" i="0" u="none" strike="noStrike" dirty="0" smtClean="0">
                          <a:solidFill>
                            <a:srgbClr val="2F2B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15dz Cases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5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2F2B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5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4278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2F2B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Pounds/</a:t>
                      </a:r>
                    </a:p>
                    <a:p>
                      <a:pPr algn="ctr" fontAlgn="t"/>
                      <a:r>
                        <a:rPr lang="en-US" sz="1400" b="1" i="0" u="none" strike="noStrike" dirty="0" smtClean="0">
                          <a:solidFill>
                            <a:srgbClr val="2F2B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15dz Cases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5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2F2B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5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4278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2F2B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Pounds/</a:t>
                      </a:r>
                    </a:p>
                    <a:p>
                      <a:pPr algn="ctr" fontAlgn="t"/>
                      <a:r>
                        <a:rPr lang="en-US" sz="1400" b="1" i="0" u="none" strike="noStrike" dirty="0" smtClean="0">
                          <a:solidFill>
                            <a:srgbClr val="2F2B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15dz Cases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5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2F2B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57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64278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2F2B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Pounds/</a:t>
                      </a:r>
                    </a:p>
                    <a:p>
                      <a:pPr algn="ctr" fontAlgn="t"/>
                      <a:r>
                        <a:rPr lang="en-US" sz="1400" b="1" i="0" u="none" strike="noStrike" dirty="0" smtClean="0">
                          <a:solidFill>
                            <a:srgbClr val="2F2B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15dz Cases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57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2323"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>
                          <a:solidFill>
                            <a:srgbClr val="2F2B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Shell Eggs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 smtClean="0">
                          <a:solidFill>
                            <a:srgbClr val="2F2B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$10,794,209</a:t>
                      </a:r>
                      <a:endParaRPr lang="en-US" sz="1200" b="1" i="0" u="none" strike="noStrike" dirty="0">
                        <a:solidFill>
                          <a:srgbClr val="2F2B2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 smtClean="0">
                          <a:solidFill>
                            <a:srgbClr val="2F2B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853,500 </a:t>
                      </a:r>
                      <a:r>
                        <a:rPr lang="en-US" sz="1200" b="0" i="0" u="none" strike="noStrike" dirty="0">
                          <a:solidFill>
                            <a:srgbClr val="2F2B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2F2B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$4,640,085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2F2B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193,500 cs.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2F2B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$4,184,100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2F2B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237,000 cs.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2F2B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$2,891,490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E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2F2B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190,500 cs.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3850"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>
                          <a:solidFill>
                            <a:srgbClr val="2F2B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Dried</a:t>
                      </a:r>
                      <a:br>
                        <a:rPr lang="en-US" sz="1200" b="1" i="0" u="none" strike="noStrike" dirty="0">
                          <a:solidFill>
                            <a:srgbClr val="2F2B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2F2B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Egg Mix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1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>
                          <a:solidFill>
                            <a:srgbClr val="2F2B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$7,418,873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1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2F2B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1,152,000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1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2F2B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$5,659,545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1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2F2B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864,000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1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2F2B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$2,890,765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1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2F2B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720,000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1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2F2B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$3,517,927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1D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2F2B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972,000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1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4707"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>
                          <a:solidFill>
                            <a:srgbClr val="2F2B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Whole Egg</a:t>
                      </a:r>
                      <a:br>
                        <a:rPr lang="en-US" sz="1200" b="1" i="0" u="none" strike="noStrike" dirty="0">
                          <a:solidFill>
                            <a:srgbClr val="2F2B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2F2B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Cartons 5#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 smtClean="0">
                          <a:solidFill>
                            <a:srgbClr val="2F2B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$3,990,450</a:t>
                      </a:r>
                      <a:endParaRPr lang="en-US" sz="1200" b="1" i="0" u="none" strike="noStrike" dirty="0">
                        <a:solidFill>
                          <a:srgbClr val="2F2B2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 smtClean="0">
                          <a:solidFill>
                            <a:srgbClr val="2F2B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5,402,700</a:t>
                      </a:r>
                      <a:endParaRPr lang="en-US" sz="1200" b="0" i="0" u="none" strike="noStrike" dirty="0">
                        <a:solidFill>
                          <a:srgbClr val="2F2B2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2F2B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$6,915,148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2F2B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2,841,420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2F2B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$3,371,833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2F2B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2,841,420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2F2B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$4,341,974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E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2F2B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4,242,120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93384"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>
                          <a:solidFill>
                            <a:srgbClr val="2F2B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Whole Egg</a:t>
                      </a:r>
                      <a:br>
                        <a:rPr lang="en-US" sz="1200" b="1" i="0" u="none" strike="noStrike" dirty="0">
                          <a:solidFill>
                            <a:srgbClr val="2F2B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2F2B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Bulk</a:t>
                      </a:r>
                      <a:br>
                        <a:rPr lang="en-US" sz="1200" b="1" i="0" u="none" strike="noStrike" dirty="0">
                          <a:solidFill>
                            <a:srgbClr val="2F2B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2F2B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Tanker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1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 smtClean="0">
                          <a:solidFill>
                            <a:srgbClr val="2F2B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$9,569,827</a:t>
                      </a:r>
                      <a:endParaRPr lang="en-US" sz="1200" b="1" i="0" u="none" strike="noStrike" dirty="0">
                        <a:solidFill>
                          <a:srgbClr val="2F2B2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1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 smtClean="0">
                          <a:solidFill>
                            <a:srgbClr val="2F2B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15,640,000</a:t>
                      </a:r>
                      <a:endParaRPr lang="en-US" sz="1200" b="0" i="0" u="none" strike="noStrike" dirty="0">
                        <a:solidFill>
                          <a:srgbClr val="2F2B2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1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2F2B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$2,175,696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1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2F2B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3,072,000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1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2F2B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$8,888,282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1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2F2B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9,072,000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1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2F2B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$9,845,064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1D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2F2B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13,440,000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1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0051"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>
                          <a:solidFill>
                            <a:srgbClr val="2F2B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9B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 smtClean="0">
                          <a:solidFill>
                            <a:srgbClr val="2F2B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$34,206,403</a:t>
                      </a:r>
                      <a:endParaRPr lang="en-US" sz="1200" b="1" i="0" u="none" strike="noStrike" dirty="0">
                        <a:solidFill>
                          <a:srgbClr val="2F2B2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9B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 smtClean="0">
                          <a:solidFill>
                            <a:srgbClr val="2F2B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45,054,450</a:t>
                      </a:r>
                      <a:endParaRPr lang="en-US" sz="1200" b="0" i="0" u="none" strike="noStrike" dirty="0">
                        <a:solidFill>
                          <a:srgbClr val="2F2B2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9B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2F2B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$19,379,569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9B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2F2B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11,131,170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9B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2F2B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$19,790,965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9B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2F2B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16,987,170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9B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2F2B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$20,596,455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9B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64278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22,940,370</a:t>
                      </a:r>
                      <a:endParaRPr lang="en-US" sz="1200" b="0" i="0" u="none" strike="noStrike" dirty="0" smtClean="0">
                        <a:solidFill>
                          <a:srgbClr val="2F2B2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9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2F2B2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BC9B0"/>
                    </a:solidFill>
                  </a:tcPr>
                </a:tc>
              </a:tr>
              <a:tr h="67423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1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1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1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1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1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1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1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1D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1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ight Arrow 11"/>
          <p:cNvSpPr/>
          <p:nvPr/>
        </p:nvSpPr>
        <p:spPr bwMode="auto">
          <a:xfrm rot="16200000">
            <a:off x="1390650" y="6035040"/>
            <a:ext cx="533400" cy="304800"/>
          </a:xfrm>
          <a:prstGeom prst="rightArrow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 rot="5400000">
            <a:off x="6134100" y="6035040"/>
            <a:ext cx="533400" cy="304800"/>
          </a:xfrm>
          <a:prstGeom prst="rightArrow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 rot="5400000">
            <a:off x="4248150" y="6035040"/>
            <a:ext cx="533400" cy="304800"/>
          </a:xfrm>
          <a:prstGeom prst="rightArrow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5" name="Left-Right Arrow 14"/>
          <p:cNvSpPr/>
          <p:nvPr/>
        </p:nvSpPr>
        <p:spPr bwMode="auto">
          <a:xfrm>
            <a:off x="2286000" y="5981700"/>
            <a:ext cx="685800" cy="304800"/>
          </a:xfrm>
          <a:prstGeom prst="leftRightArrow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6" name="Left-Right Arrow 15"/>
          <p:cNvSpPr/>
          <p:nvPr/>
        </p:nvSpPr>
        <p:spPr bwMode="auto">
          <a:xfrm>
            <a:off x="3200400" y="5981700"/>
            <a:ext cx="685800" cy="327660"/>
          </a:xfrm>
          <a:prstGeom prst="leftRightArrow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7" name="Left-Right Arrow 16"/>
          <p:cNvSpPr/>
          <p:nvPr/>
        </p:nvSpPr>
        <p:spPr bwMode="auto">
          <a:xfrm>
            <a:off x="5143500" y="5981700"/>
            <a:ext cx="685800" cy="327660"/>
          </a:xfrm>
          <a:prstGeom prst="leftRightArrow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8" name="Left-Right Arrow 17"/>
          <p:cNvSpPr/>
          <p:nvPr/>
        </p:nvSpPr>
        <p:spPr bwMode="auto">
          <a:xfrm>
            <a:off x="6998970" y="5981700"/>
            <a:ext cx="685800" cy="327660"/>
          </a:xfrm>
          <a:prstGeom prst="leftRightArrow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9" name="Left-Right Arrow 18"/>
          <p:cNvSpPr/>
          <p:nvPr/>
        </p:nvSpPr>
        <p:spPr bwMode="auto">
          <a:xfrm>
            <a:off x="8001000" y="5970270"/>
            <a:ext cx="685800" cy="327660"/>
          </a:xfrm>
          <a:prstGeom prst="leftRightArrow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74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USDA Foods Purchases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6781801" cy="4525119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FY 16 Totals Include Section 32 Surplus (BONUS) Purchases:</a:t>
            </a:r>
          </a:p>
          <a:p>
            <a:pPr lvl="0"/>
            <a:endParaRPr lang="en-US" dirty="0" smtClean="0"/>
          </a:p>
          <a:p>
            <a:pPr lvl="3"/>
            <a:r>
              <a:rPr lang="en-US" dirty="0" smtClean="0"/>
              <a:t>Whole Egg: $3.2 M for 5 million lbs.</a:t>
            </a:r>
          </a:p>
          <a:p>
            <a:pPr lvl="3"/>
            <a:endParaRPr lang="en-US" dirty="0" smtClean="0"/>
          </a:p>
          <a:p>
            <a:pPr lvl="3"/>
            <a:r>
              <a:rPr lang="en-US" dirty="0" smtClean="0"/>
              <a:t>Shell Eggs: $8.0 M for 643,500 dz. cases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52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U.S. Cage-Free Stats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As of April, est. 16.6 million cage-free </a:t>
            </a:r>
          </a:p>
          <a:p>
            <a:r>
              <a:rPr lang="en-US" b="1" dirty="0"/>
              <a:t>	</a:t>
            </a:r>
            <a:r>
              <a:rPr lang="en-US" b="1" dirty="0" smtClean="0"/>
              <a:t>hens (non-organic):</a:t>
            </a:r>
          </a:p>
          <a:p>
            <a:pPr marL="846496" lvl="1"/>
            <a:r>
              <a:rPr lang="en-US" dirty="0" smtClean="0"/>
              <a:t>Producing an est. 4.5 billion eggs/year </a:t>
            </a:r>
          </a:p>
          <a:p>
            <a:pPr marL="846496" lvl="1"/>
            <a:r>
              <a:rPr lang="en-US" dirty="0" smtClean="0"/>
              <a:t>Representing 6.0% of the total non-</a:t>
            </a:r>
          </a:p>
          <a:p>
            <a:pPr lvl="1" indent="0">
              <a:buNone/>
            </a:pPr>
            <a:r>
              <a:rPr lang="en-US" dirty="0"/>
              <a:t>	</a:t>
            </a:r>
            <a:r>
              <a:rPr lang="en-US" dirty="0" smtClean="0"/>
              <a:t>organic table egg layer flock (276 million </a:t>
            </a:r>
          </a:p>
          <a:p>
            <a:pPr lvl="1" indent="0">
              <a:buNone/>
            </a:pPr>
            <a:r>
              <a:rPr lang="en-US" dirty="0"/>
              <a:t>	</a:t>
            </a:r>
            <a:r>
              <a:rPr lang="en-US" dirty="0" smtClean="0"/>
              <a:t>hens based on NASS 2015 annual data) </a:t>
            </a:r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The 2026 commitments require approx. 214 million hens:</a:t>
            </a:r>
          </a:p>
          <a:p>
            <a:pPr marL="846496" lvl="1"/>
            <a:r>
              <a:rPr lang="en-US" dirty="0" smtClean="0"/>
              <a:t>Shortage = 197 million hens over next 10 years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75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510192"/>
              </p:ext>
            </p:extLst>
          </p:nvPr>
        </p:nvGraphicFramePr>
        <p:xfrm>
          <a:off x="381000" y="990600"/>
          <a:ext cx="8534400" cy="5230212"/>
        </p:xfrm>
        <a:graphic>
          <a:graphicData uri="http://schemas.openxmlformats.org/drawingml/2006/table">
            <a:tbl>
              <a:tblPr firstRow="1" firstCol="1" bandRow="1"/>
              <a:tblGrid>
                <a:gridCol w="307878"/>
                <a:gridCol w="2816322"/>
                <a:gridCol w="2017740"/>
                <a:gridCol w="1716060"/>
                <a:gridCol w="1676400"/>
              </a:tblGrid>
              <a:tr h="596142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3950" algn="l"/>
                          <a:tab pos="5460365" algn="r"/>
                        </a:tabLs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Combined Estimated Cage-Free Requirements by Sector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E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929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Food Category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Eggs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Hens Needed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Current Flock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110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Foodservice (16)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8E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3,511,000,000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8E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13,000,000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8E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4.5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8E60"/>
                    </a:solidFill>
                  </a:tcPr>
                </a:tc>
              </a:tr>
              <a:tr h="4905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Hospitality &amp; Travel (10)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BB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199,000,000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BB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740,000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BB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BB9F"/>
                    </a:solidFill>
                  </a:tcPr>
                </a:tc>
              </a:tr>
              <a:tr h="4905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Food Manufacturers (13)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8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2,170,000,000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8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8,000,000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8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2.8%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8DF"/>
                    </a:solidFill>
                  </a:tcPr>
                </a:tc>
              </a:tr>
              <a:tr h="4905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Convenience &amp; Drug (8)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C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555,700,000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C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2,100,000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C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C0CD"/>
                    </a:solidFill>
                  </a:tcPr>
                </a:tc>
              </a:tr>
              <a:tr h="4905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Dollar/Variety (2)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570,000,000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2,100,000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AEE"/>
                    </a:solidFill>
                  </a:tcPr>
                </a:tc>
              </a:tr>
              <a:tr h="4905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Restaurants (50)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C5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7,569,000,000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C5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28,000,000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C5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9.7%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C576"/>
                    </a:solidFill>
                  </a:tcPr>
                </a:tc>
              </a:tr>
              <a:tr h="4722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Grocery (83)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E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43,220,000,000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E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159,900,000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E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55.5%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EA8"/>
                    </a:solidFill>
                  </a:tcPr>
                </a:tc>
              </a:tr>
              <a:tr h="578719">
                <a:tc>
                  <a:txBody>
                    <a:bodyPr/>
                    <a:lstStyle/>
                    <a:p>
                      <a:pPr algn="l"/>
                      <a:endParaRPr lang="en-US" sz="2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Totals: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57,795,700,000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213,840,000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74.2%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6327" y="6220813"/>
            <a:ext cx="810144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/>
              <a:t>Source:  </a:t>
            </a:r>
            <a:r>
              <a:rPr lang="en-US" sz="1600" b="1" i="1" dirty="0" smtClean="0"/>
              <a:t>USDA, AMS, </a:t>
            </a:r>
            <a:r>
              <a:rPr lang="en-US" sz="1600" b="1" i="1" dirty="0"/>
              <a:t>LPS Agricultural Analytics (estimated)(figures are rounded)</a:t>
            </a:r>
            <a:endParaRPr lang="en-US" sz="16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959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U.S. Cage-Free Transition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September 21 Meeting with Secretary Vilsack</a:t>
            </a:r>
          </a:p>
          <a:p>
            <a:r>
              <a:rPr lang="en-US" sz="2400" dirty="0" smtClean="0"/>
              <a:t>USDA to assist with several major challenges:</a:t>
            </a:r>
          </a:p>
          <a:p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Definition of “Cage-Free”</a:t>
            </a:r>
          </a:p>
          <a:p>
            <a:pPr marL="846496" lvl="1">
              <a:buFontTx/>
              <a:buChar char="-"/>
            </a:pPr>
            <a:r>
              <a:rPr lang="en-US" sz="2400" dirty="0" smtClean="0"/>
              <a:t>Industry-led, AMS facilitated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Economic Study</a:t>
            </a:r>
          </a:p>
          <a:p>
            <a:pPr marL="846496" lvl="1">
              <a:buFontTx/>
              <a:buChar char="-"/>
            </a:pPr>
            <a:r>
              <a:rPr lang="en-US" sz="2400" dirty="0" smtClean="0"/>
              <a:t>Focus on real-world impact of transition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Education and Consumer Information</a:t>
            </a:r>
          </a:p>
          <a:p>
            <a:pPr marL="846496" lvl="1">
              <a:buFontTx/>
              <a:buChar char="-"/>
            </a:pPr>
            <a:r>
              <a:rPr lang="en-US" sz="2400" dirty="0" smtClean="0"/>
              <a:t>USDA communications to address cage-free production, once definition is established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USDA Cage Free Verification Service</a:t>
            </a:r>
          </a:p>
          <a:p>
            <a:pPr marL="846496" lvl="1">
              <a:buFontTx/>
              <a:buChar char="-"/>
            </a:pPr>
            <a:r>
              <a:rPr lang="en-US" sz="2400" dirty="0" smtClean="0"/>
              <a:t>AMS continues to provide under voluntary service</a:t>
            </a:r>
          </a:p>
        </p:txBody>
      </p:sp>
    </p:spTree>
    <p:extLst>
      <p:ext uri="{BB962C8B-B14F-4D97-AF65-F5344CB8AC3E}">
        <p14:creationId xmlns:p14="http://schemas.microsoft.com/office/powerpoint/2010/main" val="29878502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AMS 2014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Large Bar - Blank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Small Bar - Blank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Small Bar - Photo 2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AMS 2014</Template>
  <TotalTime>516</TotalTime>
  <Words>498</Words>
  <Application>Microsoft Office PowerPoint</Application>
  <PresentationFormat>On-screen Show (4:3)</PresentationFormat>
  <Paragraphs>206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Helvetica Light</vt:lpstr>
      <vt:lpstr>Times New Roman</vt:lpstr>
      <vt:lpstr>Wingdings</vt:lpstr>
      <vt:lpstr>AMS 2014</vt:lpstr>
      <vt:lpstr>Large Bar - Blank</vt:lpstr>
      <vt:lpstr>Small Bar - Blank</vt:lpstr>
      <vt:lpstr>Small Bar - Photo 2</vt:lpstr>
      <vt:lpstr>2016 UEP Annual Board Meeting &amp; Executive Conference </vt:lpstr>
      <vt:lpstr>AMS Grading &amp; Certification</vt:lpstr>
      <vt:lpstr>AMS Grading &amp; Certification</vt:lpstr>
      <vt:lpstr>AMS Biosecurity  </vt:lpstr>
      <vt:lpstr>PowerPoint Presentation</vt:lpstr>
      <vt:lpstr>USDA Foods Purchases</vt:lpstr>
      <vt:lpstr>U.S. Cage-Free Stats</vt:lpstr>
      <vt:lpstr>PowerPoint Presentation</vt:lpstr>
      <vt:lpstr>U.S. Cage-Free Transition</vt:lpstr>
      <vt:lpstr>Market News</vt:lpstr>
      <vt:lpstr>PowerPoint Presentation</vt:lpstr>
    </vt:vector>
  </TitlesOfParts>
  <Company>USDA/AMS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USDA</dc:creator>
  <cp:lastModifiedBy>Hernandez, Sara - AMS</cp:lastModifiedBy>
  <cp:revision>41</cp:revision>
  <dcterms:created xsi:type="dcterms:W3CDTF">2014-02-19T14:37:34Z</dcterms:created>
  <dcterms:modified xsi:type="dcterms:W3CDTF">2016-10-19T12:11:34Z</dcterms:modified>
</cp:coreProperties>
</file>