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6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15.jpg" ContentType="image/jpg"/>
  <Override PartName="/ppt/notesSlides/notesSlide9.xml" ContentType="application/vnd.openxmlformats-officedocument.presentationml.notesSlide+xml"/>
  <Override PartName="/ppt/media/image16.jpg" ContentType="image/jpg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handoutMasterIdLst>
    <p:handoutMasterId r:id="rId17"/>
  </p:handoutMasterIdLst>
  <p:sldIdLst>
    <p:sldId id="297" r:id="rId3"/>
    <p:sldId id="258" r:id="rId4"/>
    <p:sldId id="259" r:id="rId5"/>
    <p:sldId id="260" r:id="rId6"/>
    <p:sldId id="261" r:id="rId7"/>
    <p:sldId id="279" r:id="rId8"/>
    <p:sldId id="264" r:id="rId9"/>
    <p:sldId id="266" r:id="rId10"/>
    <p:sldId id="268" r:id="rId11"/>
    <p:sldId id="270" r:id="rId12"/>
    <p:sldId id="272" r:id="rId13"/>
    <p:sldId id="280" r:id="rId14"/>
    <p:sldId id="298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7" autoAdjust="0"/>
    <p:restoredTop sz="86385" autoAdjust="0"/>
  </p:normalViewPr>
  <p:slideViewPr>
    <p:cSldViewPr snapToGrid="0">
      <p:cViewPr varScale="1">
        <p:scale>
          <a:sx n="81" d="100"/>
          <a:sy n="81" d="100"/>
        </p:scale>
        <p:origin x="126" y="474"/>
      </p:cViewPr>
      <p:guideLst/>
    </p:cSldViewPr>
  </p:slideViewPr>
  <p:outlineViewPr>
    <p:cViewPr>
      <p:scale>
        <a:sx n="33" d="100"/>
        <a:sy n="33" d="100"/>
      </p:scale>
      <p:origin x="0" y="-202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108" y="24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D7B37B-2B66-4660-B541-29087B98D0FF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604D609-33BE-44FA-88F7-EC2F818BD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059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114440-62EF-41E1-93D7-A9F9EA300A05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5F02A8A-3EB2-47AD-BDE3-5140D89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642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82763" y="1601788"/>
            <a:ext cx="7685088" cy="4322762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12056" y="6165687"/>
            <a:ext cx="3296446" cy="504465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334030" y="12169005"/>
            <a:ext cx="1785575" cy="642814"/>
          </a:xfrm>
          <a:prstGeom prst="rect">
            <a:avLst/>
          </a:prstGeom>
        </p:spPr>
        <p:txBody>
          <a:bodyPr/>
          <a:lstStyle/>
          <a:p>
            <a:fld id="{1D12421A-A120-454B-9BCD-4A504468BBD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988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02A8A-3EB2-47AD-BDE3-5140D8941E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16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5274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4525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25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02A8A-3EB2-47AD-BDE3-5140D8941E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3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73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1179" indent="-291179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87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7308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020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313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5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6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342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z="751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40817"/>
            <a:ext cx="12192000" cy="566183"/>
            <a:chOff x="0" y="140810"/>
            <a:chExt cx="9144000" cy="566183"/>
          </a:xfrm>
        </p:grpSpPr>
        <p:pic>
          <p:nvPicPr>
            <p:cNvPr id="8" name="Picture 7" descr=" SigLockup Master PwPt.4c-whiteb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3" y="140810"/>
              <a:ext cx="2883429" cy="432863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0" y="706993"/>
              <a:ext cx="9144000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7468830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0" y="27069"/>
            <a:ext cx="7772400" cy="655638"/>
          </a:xfrm>
        </p:spPr>
        <p:txBody>
          <a:bodyPr>
            <a:normAutofit/>
          </a:bodyPr>
          <a:lstStyle>
            <a:lvl1pPr algn="ctr"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247" y="840321"/>
            <a:ext cx="11681716" cy="5491747"/>
          </a:xfrm>
        </p:spPr>
        <p:txBody>
          <a:bodyPr/>
          <a:lstStyle>
            <a:lvl1pPr>
              <a:defRPr>
                <a:latin typeface="+mn-lt"/>
                <a:cs typeface="Times New Roman" panose="02020603050405020304" pitchFamily="18" charset="0"/>
              </a:defRPr>
            </a:lvl1pPr>
            <a:lvl2pPr>
              <a:defRPr>
                <a:latin typeface="+mn-lt"/>
                <a:cs typeface="Times New Roman" panose="02020603050405020304" pitchFamily="18" charset="0"/>
              </a:defRPr>
            </a:lvl2pPr>
            <a:lvl3pPr>
              <a:defRPr>
                <a:latin typeface="+mn-lt"/>
                <a:cs typeface="Times New Roman" panose="02020603050405020304" pitchFamily="18" charset="0"/>
              </a:defRPr>
            </a:lvl3pPr>
            <a:lvl4pPr>
              <a:defRPr>
                <a:latin typeface="+mn-lt"/>
                <a:cs typeface="Times New Roman" panose="02020603050405020304" pitchFamily="18" charset="0"/>
              </a:defRPr>
            </a:lvl4pPr>
            <a:lvl5pPr>
              <a:defRPr>
                <a:latin typeface="+mn-lt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65388"/>
            <a:ext cx="3860800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140817"/>
            <a:ext cx="12192000" cy="566183"/>
            <a:chOff x="0" y="140810"/>
            <a:chExt cx="9144000" cy="566183"/>
          </a:xfrm>
        </p:grpSpPr>
        <p:pic>
          <p:nvPicPr>
            <p:cNvPr id="9" name="Picture 8" descr=" SigLockup Master PwPt.4c-whiteb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3" y="140810"/>
              <a:ext cx="2883429" cy="432863"/>
            </a:xfrm>
            <a:prstGeom prst="rect">
              <a:avLst/>
            </a:prstGeom>
          </p:spPr>
        </p:pic>
        <p:cxnSp>
          <p:nvCxnSpPr>
            <p:cNvPr id="10" name="Straight Connector 9"/>
            <p:cNvCxnSpPr/>
            <p:nvPr/>
          </p:nvCxnSpPr>
          <p:spPr>
            <a:xfrm>
              <a:off x="0" y="706993"/>
              <a:ext cx="9144000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0169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79586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10972800" cy="579438"/>
          </a:xfrm>
        </p:spPr>
        <p:txBody>
          <a:bodyPr>
            <a:normAutofit/>
          </a:bodyPr>
          <a:lstStyle>
            <a:lvl1pPr algn="r"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351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351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351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351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140817"/>
            <a:ext cx="12192000" cy="566183"/>
            <a:chOff x="0" y="140810"/>
            <a:chExt cx="9144000" cy="566183"/>
          </a:xfrm>
        </p:grpSpPr>
        <p:pic>
          <p:nvPicPr>
            <p:cNvPr id="10" name="Picture 9" descr=" SigLockup Master PwPt.4c-whiteb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3" y="140810"/>
              <a:ext cx="2883429" cy="432863"/>
            </a:xfrm>
            <a:prstGeom prst="rect">
              <a:avLst/>
            </a:prstGeom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0" y="706993"/>
              <a:ext cx="9144000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7818460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>
                <a:latin typeface="+mn-lt"/>
              </a:defRPr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351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351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32831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4146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2227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1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891" indent="0">
              <a:buNone/>
              <a:defRPr sz="900"/>
            </a:lvl2pPr>
            <a:lvl3pPr marL="685783" indent="0">
              <a:buNone/>
              <a:defRPr sz="751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5134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35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891" indent="0">
              <a:buNone/>
              <a:defRPr sz="900"/>
            </a:lvl2pPr>
            <a:lvl3pPr marL="685783" indent="0">
              <a:buNone/>
              <a:defRPr sz="751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11228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45149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z="75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707765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949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2456"/>
            <a:ext cx="12192000" cy="997744"/>
          </a:xfrm>
          <a:prstGeom prst="rect">
            <a:avLst/>
          </a:prstGeom>
        </p:spPr>
        <p:txBody>
          <a:bodyPr/>
          <a:lstStyle>
            <a:lvl1pPr algn="r">
              <a:defRPr sz="27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0"/>
            <a:ext cx="10972800" cy="457200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461132"/>
            <a:ext cx="2844800" cy="244475"/>
          </a:xfrm>
          <a:ln/>
        </p:spPr>
        <p:txBody>
          <a:bodyPr/>
          <a:lstStyle>
            <a:lvl1pPr>
              <a:defRPr/>
            </a:lvl1pPr>
          </a:lstStyle>
          <a:p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140817"/>
            <a:ext cx="12192000" cy="566183"/>
            <a:chOff x="0" y="140810"/>
            <a:chExt cx="9144000" cy="566183"/>
          </a:xfrm>
        </p:grpSpPr>
        <p:pic>
          <p:nvPicPr>
            <p:cNvPr id="9" name="Picture 8" descr=" SigLockup Master PwPt.4c-whiteb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3" y="140810"/>
              <a:ext cx="2883429" cy="432863"/>
            </a:xfrm>
            <a:prstGeom prst="rect">
              <a:avLst/>
            </a:prstGeom>
          </p:spPr>
        </p:pic>
        <p:cxnSp>
          <p:nvCxnSpPr>
            <p:cNvPr id="10" name="Straight Connector 9"/>
            <p:cNvCxnSpPr/>
            <p:nvPr/>
          </p:nvCxnSpPr>
          <p:spPr>
            <a:xfrm>
              <a:off x="0" y="706993"/>
              <a:ext cx="9144000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6056660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6116484"/>
            <a:ext cx="12192000" cy="741516"/>
          </a:xfrm>
          <a:prstGeom prst="rect">
            <a:avLst/>
          </a:prstGeom>
          <a:solidFill>
            <a:srgbClr val="6682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116484"/>
          </a:xfrm>
          <a:prstGeom prst="rect">
            <a:avLst/>
          </a:prstGeom>
          <a:solidFill>
            <a:srgbClr val="FFFF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427" y="496443"/>
            <a:ext cx="11228440" cy="639459"/>
          </a:xfrm>
          <a:prstGeom prst="rect">
            <a:avLst/>
          </a:prstGeom>
        </p:spPr>
        <p:txBody>
          <a:bodyPr/>
          <a:lstStyle>
            <a:lvl1pPr algn="l">
              <a:defRPr sz="2700">
                <a:solidFill>
                  <a:srgbClr val="5D6349"/>
                </a:solidFill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89425" y="1378761"/>
            <a:ext cx="11228441" cy="59720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>
                <a:solidFill>
                  <a:srgbClr val="668232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427" y="6279941"/>
            <a:ext cx="763044" cy="387989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89423" y="2184400"/>
            <a:ext cx="11228441" cy="3365500"/>
          </a:xfrm>
          <a:prstGeom prst="rect">
            <a:avLst/>
          </a:prstGeom>
        </p:spPr>
        <p:txBody>
          <a:bodyPr vert="horz"/>
          <a:lstStyle>
            <a:lvl1pPr>
              <a:defRPr sz="2200">
                <a:solidFill>
                  <a:srgbClr val="5D6349"/>
                </a:solidFill>
                <a:latin typeface="Arial"/>
                <a:cs typeface="Arial"/>
              </a:defRPr>
            </a:lvl1pPr>
            <a:lvl2pPr>
              <a:defRPr sz="2200">
                <a:solidFill>
                  <a:srgbClr val="5D6349"/>
                </a:solidFill>
                <a:latin typeface="Arial"/>
                <a:cs typeface="Arial"/>
              </a:defRPr>
            </a:lvl2pPr>
            <a:lvl3pPr>
              <a:defRPr sz="2200">
                <a:solidFill>
                  <a:srgbClr val="5D6349"/>
                </a:solidFill>
                <a:latin typeface="Arial"/>
                <a:cs typeface="Arial"/>
              </a:defRPr>
            </a:lvl3pPr>
            <a:lvl4pPr>
              <a:defRPr sz="2200">
                <a:solidFill>
                  <a:srgbClr val="5D6349"/>
                </a:solidFill>
                <a:latin typeface="Arial"/>
                <a:cs typeface="Arial"/>
              </a:defRPr>
            </a:lvl4pPr>
            <a:lvl5pPr>
              <a:defRPr sz="2200">
                <a:solidFill>
                  <a:srgbClr val="5D6349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327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459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94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9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25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8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53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42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6AC753D-EAB5-467C-A98F-B82629719A3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ACBB23-31B8-410D-AAA6-2672BF1A70F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72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10972800" cy="655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</a:t>
            </a:r>
            <a:r>
              <a:rPr lang="en-US" dirty="0" err="1"/>
              <a:t>levela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782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11/2/2021</a:t>
            </a:fld>
            <a:endParaRPr lang="en-US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BBC35B-A44B-4119-B8DA-DE9E3DFADA20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751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40817"/>
            <a:ext cx="12192000" cy="566183"/>
            <a:chOff x="0" y="140810"/>
            <a:chExt cx="9144000" cy="566183"/>
          </a:xfrm>
        </p:grpSpPr>
        <p:pic>
          <p:nvPicPr>
            <p:cNvPr id="8" name="Picture 7" descr=" SigLockup Master PwPt.4c-whitebg.png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3" y="140810"/>
              <a:ext cx="2883429" cy="432863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0" y="706993"/>
              <a:ext cx="9144000" cy="0"/>
            </a:xfrm>
            <a:prstGeom prst="line">
              <a:avLst/>
            </a:prstGeom>
            <a:ln w="38100" cmpd="sng">
              <a:solidFill>
                <a:srgbClr val="00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694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ransition>
    <p:fade/>
  </p:transition>
  <p:hf hdr="0" ftr="0" dt="0"/>
  <p:txStyles>
    <p:titleStyle>
      <a:lvl1pPr algn="r" defTabSz="342891" rtl="0" eaLnBrk="1" latinLnBrk="0" hangingPunct="1"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342891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557199" indent="-214308" algn="l" defTabSz="342891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2pPr>
      <a:lvl3pPr marL="857229" indent="-171446" algn="l" defTabSz="3428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3pPr>
      <a:lvl4pPr marL="1200121" indent="-171446" algn="l" defTabSz="342891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4pPr>
      <a:lvl5pPr marL="1543012" indent="-171446" algn="l" defTabSz="342891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5pPr>
      <a:lvl6pPr marL="1885904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68909241@N07/8757757198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79318-D677-4B83-A717-33AD4807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655638"/>
            <a:ext cx="10972800" cy="6556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Federal Crop Insurance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700C63-6D45-45EE-A7B2-0A9D01BB4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4592" r="31019"/>
          <a:stretch/>
        </p:blipFill>
        <p:spPr>
          <a:xfrm>
            <a:off x="9320270" y="10"/>
            <a:ext cx="2871730" cy="685799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0" y="1160401"/>
            <a:ext cx="9144000" cy="54673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b="1" u="sng" dirty="0"/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FEDERAL CROP INSURANCE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500" dirty="0"/>
              <a:t>Whole Farm Revenue Protection</a:t>
            </a:r>
          </a:p>
          <a:p>
            <a:pPr marL="0" indent="0" algn="ctr">
              <a:buNone/>
            </a:pPr>
            <a:endParaRPr lang="en-US" sz="2500" dirty="0"/>
          </a:p>
          <a:p>
            <a:pPr marL="0" indent="0" algn="ctr">
              <a:buNone/>
            </a:pPr>
            <a:r>
              <a:rPr lang="en-US" sz="2200" dirty="0"/>
              <a:t>Tara Ponds</a:t>
            </a:r>
          </a:p>
          <a:p>
            <a:pPr marL="0" indent="0" algn="ctr">
              <a:buNone/>
            </a:pPr>
            <a:r>
              <a:rPr lang="en-US" sz="2200" dirty="0"/>
              <a:t>Specialty Crops Coordinator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 algn="r">
              <a:spcBef>
                <a:spcPts val="0"/>
              </a:spcBef>
              <a:buNone/>
            </a:pPr>
            <a:br>
              <a:rPr lang="en-US" sz="2000" dirty="0"/>
            </a:br>
            <a:r>
              <a:rPr lang="en-US" sz="2000" dirty="0"/>
              <a:t>[DATE]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07910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1" y="1017810"/>
            <a:ext cx="10666412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5225">
              <a:lnSpc>
                <a:spcPct val="100000"/>
              </a:lnSpc>
            </a:pPr>
            <a:r>
              <a:rPr b="1" spc="-25" dirty="0"/>
              <a:t>What</a:t>
            </a:r>
            <a:r>
              <a:rPr b="1" spc="-175" dirty="0"/>
              <a:t> </a:t>
            </a:r>
            <a:r>
              <a:rPr b="1" spc="-10" dirty="0"/>
              <a:t>c</a:t>
            </a:r>
            <a:r>
              <a:rPr b="1" spc="-20" dirty="0"/>
              <a:t>a</a:t>
            </a:r>
            <a:r>
              <a:rPr b="1" dirty="0"/>
              <a:t>u</a:t>
            </a:r>
            <a:r>
              <a:rPr b="1" spc="-10" dirty="0"/>
              <a:t>s</a:t>
            </a:r>
            <a:r>
              <a:rPr b="1" spc="-20" dirty="0"/>
              <a:t>es</a:t>
            </a:r>
            <a:r>
              <a:rPr b="1" spc="-155" dirty="0"/>
              <a:t> </a:t>
            </a:r>
            <a:r>
              <a:rPr b="1" spc="-20" dirty="0"/>
              <a:t>a</a:t>
            </a:r>
            <a:r>
              <a:rPr b="1" spc="-100" dirty="0"/>
              <a:t> </a:t>
            </a:r>
            <a:r>
              <a:rPr b="1" spc="-20" dirty="0"/>
              <a:t>lo</a:t>
            </a:r>
            <a:r>
              <a:rPr b="1" spc="-25" dirty="0"/>
              <a:t>s</a:t>
            </a:r>
            <a:r>
              <a:rPr b="1" spc="-15" dirty="0"/>
              <a:t>s</a:t>
            </a:r>
            <a:r>
              <a:rPr b="1" spc="-95" dirty="0"/>
              <a:t> </a:t>
            </a:r>
            <a:r>
              <a:rPr b="1" spc="-25" dirty="0"/>
              <a:t>p</a:t>
            </a:r>
            <a:r>
              <a:rPr b="1" spc="-95" dirty="0"/>
              <a:t>a</a:t>
            </a:r>
            <a:r>
              <a:rPr b="1" spc="-10" dirty="0"/>
              <a:t>y</a:t>
            </a:r>
            <a:r>
              <a:rPr b="1" dirty="0"/>
              <a:t>ment</a:t>
            </a:r>
            <a:r>
              <a:rPr b="1" spc="-150" dirty="0"/>
              <a:t> </a:t>
            </a:r>
            <a:r>
              <a:rPr b="1" dirty="0"/>
              <a:t>un</a:t>
            </a:r>
            <a:r>
              <a:rPr b="1" spc="-5" dirty="0"/>
              <a:t>d</a:t>
            </a:r>
            <a:r>
              <a:rPr b="1" dirty="0"/>
              <a:t>er</a:t>
            </a:r>
            <a:r>
              <a:rPr b="1" spc="-200" dirty="0"/>
              <a:t> </a:t>
            </a:r>
            <a:r>
              <a:rPr b="1" spc="-40" dirty="0"/>
              <a:t>W</a:t>
            </a:r>
            <a:r>
              <a:rPr b="1" dirty="0"/>
              <a:t>F</a:t>
            </a:r>
            <a:r>
              <a:rPr b="1" spc="-5" dirty="0"/>
              <a:t>R</a:t>
            </a:r>
            <a:r>
              <a:rPr b="1" spc="-35" dirty="0"/>
              <a:t>P</a:t>
            </a:r>
            <a:r>
              <a:rPr b="1" spc="-20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22612" y="2158905"/>
            <a:ext cx="5209540" cy="3480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0" marR="274955" indent="-304800">
              <a:lnSpc>
                <a:spcPct val="80000"/>
              </a:lnSpc>
              <a:buClr>
                <a:schemeClr val="accent1"/>
              </a:buClr>
              <a:buFont typeface="Arial"/>
              <a:buChar char="•"/>
              <a:tabLst>
                <a:tab pos="317500" algn="l"/>
              </a:tabLst>
            </a:pPr>
            <a:r>
              <a:rPr sz="2400" spc="-80" dirty="0">
                <a:latin typeface="Constantia"/>
                <a:cs typeface="Constantia"/>
              </a:rPr>
              <a:t>N</a:t>
            </a:r>
            <a:r>
              <a:rPr sz="2400" spc="-15" dirty="0">
                <a:latin typeface="Constantia"/>
                <a:cs typeface="Constantia"/>
              </a:rPr>
              <a:t>at</a:t>
            </a:r>
            <a:r>
              <a:rPr sz="2400" spc="-20" dirty="0">
                <a:latin typeface="Constantia"/>
                <a:cs typeface="Constantia"/>
              </a:rPr>
              <a:t>u</a:t>
            </a:r>
            <a:r>
              <a:rPr sz="2400" spc="-70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al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cau</a:t>
            </a:r>
            <a:r>
              <a:rPr sz="2400" spc="-20" dirty="0">
                <a:latin typeface="Constantia"/>
                <a:cs typeface="Constantia"/>
              </a:rPr>
              <a:t>s</a:t>
            </a:r>
            <a:r>
              <a:rPr sz="2400" spc="-10" dirty="0">
                <a:latin typeface="Constantia"/>
                <a:cs typeface="Constantia"/>
              </a:rPr>
              <a:t>e</a:t>
            </a:r>
            <a:r>
              <a:rPr sz="2400" spc="-15" dirty="0">
                <a:latin typeface="Constantia"/>
                <a:cs typeface="Constantia"/>
              </a:rPr>
              <a:t>s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of</a:t>
            </a:r>
            <a:r>
              <a:rPr sz="2400" spc="6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l</a:t>
            </a:r>
            <a:r>
              <a:rPr sz="2400" spc="-20" dirty="0">
                <a:latin typeface="Constantia"/>
                <a:cs typeface="Constantia"/>
              </a:rPr>
              <a:t>os</a:t>
            </a:r>
            <a:r>
              <a:rPr sz="2400" spc="-15" dirty="0">
                <a:latin typeface="Constantia"/>
                <a:cs typeface="Constantia"/>
              </a:rPr>
              <a:t>s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and</a:t>
            </a:r>
            <a:r>
              <a:rPr sz="2400" spc="-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d</a:t>
            </a:r>
            <a:r>
              <a:rPr sz="2400" spc="-10" dirty="0">
                <a:latin typeface="Constantia"/>
                <a:cs typeface="Constantia"/>
              </a:rPr>
              <a:t>ec</a:t>
            </a:r>
            <a:r>
              <a:rPr sz="2400" spc="-20" dirty="0">
                <a:latin typeface="Constantia"/>
                <a:cs typeface="Constantia"/>
              </a:rPr>
              <a:t>l</a:t>
            </a:r>
            <a:r>
              <a:rPr sz="2400" spc="-10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ne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in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ma</a:t>
            </a:r>
            <a:r>
              <a:rPr sz="2400" spc="-45" dirty="0">
                <a:latin typeface="Constantia"/>
                <a:cs typeface="Constantia"/>
              </a:rPr>
              <a:t>r</a:t>
            </a:r>
            <a:r>
              <a:rPr sz="2400" spc="-70" dirty="0">
                <a:latin typeface="Constantia"/>
                <a:cs typeface="Constantia"/>
              </a:rPr>
              <a:t>k</a:t>
            </a:r>
            <a:r>
              <a:rPr sz="2400" spc="-10" dirty="0">
                <a:latin typeface="Constantia"/>
                <a:cs typeface="Constantia"/>
              </a:rPr>
              <a:t>et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p</a:t>
            </a:r>
            <a:r>
              <a:rPr sz="2400" spc="-20" dirty="0">
                <a:latin typeface="Constantia"/>
                <a:cs typeface="Constantia"/>
              </a:rPr>
              <a:t>r</a:t>
            </a:r>
            <a:r>
              <a:rPr sz="2400" spc="-10" dirty="0">
                <a:latin typeface="Constantia"/>
                <a:cs typeface="Constantia"/>
              </a:rPr>
              <a:t>i</a:t>
            </a:r>
            <a:r>
              <a:rPr sz="2400" spc="-70" dirty="0">
                <a:latin typeface="Constantia"/>
                <a:cs typeface="Constantia"/>
              </a:rPr>
              <a:t>c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d</a:t>
            </a:r>
            <a:r>
              <a:rPr sz="2400" spc="-20" dirty="0">
                <a:latin typeface="Constantia"/>
                <a:cs typeface="Constantia"/>
              </a:rPr>
              <a:t>ur</a:t>
            </a:r>
            <a:r>
              <a:rPr sz="2400" spc="-10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ng</a:t>
            </a:r>
            <a:r>
              <a:rPr sz="2400" spc="-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t</a:t>
            </a:r>
            <a:r>
              <a:rPr sz="2400" spc="-25" dirty="0">
                <a:latin typeface="Constantia"/>
                <a:cs typeface="Constantia"/>
              </a:rPr>
              <a:t>h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i</a:t>
            </a:r>
            <a:r>
              <a:rPr sz="2400" spc="-20" dirty="0">
                <a:latin typeface="Constantia"/>
                <a:cs typeface="Constantia"/>
              </a:rPr>
              <a:t>nsu</a:t>
            </a:r>
            <a:r>
              <a:rPr sz="2400" spc="-70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an</a:t>
            </a:r>
            <a:r>
              <a:rPr sz="2400" spc="-70" dirty="0">
                <a:latin typeface="Constantia"/>
                <a:cs typeface="Constantia"/>
              </a:rPr>
              <a:t>c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p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20" dirty="0">
                <a:latin typeface="Constantia"/>
                <a:cs typeface="Constantia"/>
              </a:rPr>
              <a:t>riod</a:t>
            </a:r>
            <a:endParaRPr lang="en-US" sz="2400" spc="-20" dirty="0">
              <a:latin typeface="Constantia"/>
              <a:cs typeface="Constantia"/>
            </a:endParaRPr>
          </a:p>
          <a:p>
            <a:pPr marL="317500" marR="274955" indent="-304800">
              <a:lnSpc>
                <a:spcPct val="80000"/>
              </a:lnSpc>
              <a:buClr>
                <a:schemeClr val="accent1"/>
              </a:buClr>
              <a:buFont typeface="Arial"/>
              <a:buChar char="•"/>
              <a:tabLst>
                <a:tab pos="317500" algn="l"/>
              </a:tabLst>
            </a:pPr>
            <a:endParaRPr lang="en-US" sz="2400" spc="-20" dirty="0">
              <a:latin typeface="Constantia"/>
              <a:cs typeface="Constantia"/>
            </a:endParaRPr>
          </a:p>
          <a:p>
            <a:pPr marL="317500" marR="274955" indent="-304800">
              <a:lnSpc>
                <a:spcPct val="80000"/>
              </a:lnSpc>
              <a:buClr>
                <a:schemeClr val="accent1"/>
              </a:buClr>
              <a:buFont typeface="Arial"/>
              <a:buChar char="•"/>
              <a:tabLst>
                <a:tab pos="317500" algn="l"/>
              </a:tabLst>
            </a:pPr>
            <a:r>
              <a:rPr lang="en-US" sz="2400" spc="-25" dirty="0">
                <a:latin typeface="Constantia"/>
                <a:cs typeface="Constantia"/>
              </a:rPr>
              <a:t>Wh</a:t>
            </a:r>
            <a:r>
              <a:rPr lang="en-US" sz="2400" spc="-10" dirty="0">
                <a:latin typeface="Constantia"/>
                <a:cs typeface="Constantia"/>
              </a:rPr>
              <a:t>e</a:t>
            </a:r>
            <a:r>
              <a:rPr lang="en-US" sz="2400" spc="-20" dirty="0">
                <a:latin typeface="Constantia"/>
                <a:cs typeface="Constantia"/>
              </a:rPr>
              <a:t>n</a:t>
            </a:r>
            <a:r>
              <a:rPr lang="en-US" sz="2400" spc="-100" dirty="0">
                <a:latin typeface="Constantia"/>
                <a:cs typeface="Constantia"/>
              </a:rPr>
              <a:t> </a:t>
            </a:r>
            <a:r>
              <a:rPr lang="en-US" sz="2400" spc="-55" dirty="0">
                <a:latin typeface="Constantia"/>
                <a:cs typeface="Constantia"/>
              </a:rPr>
              <a:t>r</a:t>
            </a:r>
            <a:r>
              <a:rPr lang="en-US" sz="2400" spc="-10" dirty="0">
                <a:latin typeface="Constantia"/>
                <a:cs typeface="Constantia"/>
              </a:rPr>
              <a:t>e</a:t>
            </a:r>
            <a:r>
              <a:rPr lang="en-US" sz="2400" spc="-85" dirty="0">
                <a:latin typeface="Constantia"/>
                <a:cs typeface="Constantia"/>
              </a:rPr>
              <a:t>v</a:t>
            </a:r>
            <a:r>
              <a:rPr lang="en-US" sz="2400" spc="-15" dirty="0">
                <a:latin typeface="Constantia"/>
                <a:cs typeface="Constantia"/>
              </a:rPr>
              <a:t>enue-</a:t>
            </a:r>
            <a:r>
              <a:rPr lang="en-US" sz="2400" spc="-50" dirty="0">
                <a:latin typeface="Constantia"/>
                <a:cs typeface="Constantia"/>
              </a:rPr>
              <a:t>t</a:t>
            </a:r>
            <a:r>
              <a:rPr lang="en-US" sz="2400" spc="-15" dirty="0">
                <a:latin typeface="Constantia"/>
                <a:cs typeface="Constantia"/>
              </a:rPr>
              <a:t>o-</a:t>
            </a:r>
            <a:r>
              <a:rPr lang="en-US" sz="2400" spc="-70" dirty="0">
                <a:latin typeface="Constantia"/>
                <a:cs typeface="Constantia"/>
              </a:rPr>
              <a:t>c</a:t>
            </a:r>
            <a:r>
              <a:rPr lang="en-US" sz="2400" spc="-15" dirty="0">
                <a:latin typeface="Constantia"/>
                <a:cs typeface="Constantia"/>
              </a:rPr>
              <a:t>ount</a:t>
            </a:r>
            <a:r>
              <a:rPr lang="en-US" sz="2400" spc="-110" dirty="0">
                <a:latin typeface="Constantia"/>
                <a:cs typeface="Constantia"/>
              </a:rPr>
              <a:t> </a:t>
            </a:r>
            <a:r>
              <a:rPr lang="en-US" sz="2400" spc="-40" dirty="0">
                <a:latin typeface="Constantia"/>
                <a:cs typeface="Constantia"/>
              </a:rPr>
              <a:t>f</a:t>
            </a:r>
            <a:r>
              <a:rPr lang="en-US" sz="2400" spc="-15" dirty="0">
                <a:latin typeface="Constantia"/>
                <a:cs typeface="Constantia"/>
              </a:rPr>
              <a:t>or</a:t>
            </a:r>
            <a:r>
              <a:rPr lang="en-US" sz="2400" spc="-120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t</a:t>
            </a:r>
            <a:r>
              <a:rPr lang="en-US" sz="2400" spc="-25" dirty="0">
                <a:latin typeface="Constantia"/>
                <a:cs typeface="Constantia"/>
              </a:rPr>
              <a:t>h</a:t>
            </a:r>
            <a:r>
              <a:rPr lang="en-US" sz="2400" spc="-15" dirty="0">
                <a:latin typeface="Constantia"/>
                <a:cs typeface="Constantia"/>
              </a:rPr>
              <a:t>e</a:t>
            </a:r>
            <a:r>
              <a:rPr lang="en-US" sz="2400" spc="-10" dirty="0">
                <a:latin typeface="Constantia"/>
                <a:cs typeface="Constantia"/>
              </a:rPr>
              <a:t> i</a:t>
            </a:r>
            <a:r>
              <a:rPr lang="en-US" sz="2400" spc="-15" dirty="0">
                <a:latin typeface="Constantia"/>
                <a:cs typeface="Constantia"/>
              </a:rPr>
              <a:t>n</a:t>
            </a:r>
            <a:r>
              <a:rPr lang="en-US" sz="2400" spc="-20" dirty="0">
                <a:latin typeface="Constantia"/>
                <a:cs typeface="Constantia"/>
              </a:rPr>
              <a:t>su</a:t>
            </a:r>
            <a:r>
              <a:rPr lang="en-US" sz="2400" spc="-70" dirty="0">
                <a:latin typeface="Constantia"/>
                <a:cs typeface="Constantia"/>
              </a:rPr>
              <a:t>r</a:t>
            </a:r>
            <a:r>
              <a:rPr lang="en-US" sz="2400" spc="-15" dirty="0">
                <a:latin typeface="Constantia"/>
                <a:cs typeface="Constantia"/>
              </a:rPr>
              <a:t>an</a:t>
            </a:r>
            <a:r>
              <a:rPr lang="en-US" sz="2400" spc="-70" dirty="0">
                <a:latin typeface="Constantia"/>
                <a:cs typeface="Constantia"/>
              </a:rPr>
              <a:t>c</a:t>
            </a:r>
            <a:r>
              <a:rPr lang="en-US" sz="2400" spc="-15" dirty="0">
                <a:latin typeface="Constantia"/>
                <a:cs typeface="Constantia"/>
              </a:rPr>
              <a:t>e</a:t>
            </a:r>
            <a:r>
              <a:rPr lang="en-US" sz="2400" spc="-150" dirty="0">
                <a:latin typeface="Constantia"/>
                <a:cs typeface="Constantia"/>
              </a:rPr>
              <a:t> </a:t>
            </a:r>
            <a:r>
              <a:rPr lang="en-US" sz="2400" spc="-90" dirty="0">
                <a:latin typeface="Constantia"/>
                <a:cs typeface="Constantia"/>
              </a:rPr>
              <a:t>y</a:t>
            </a:r>
            <a:r>
              <a:rPr lang="en-US" sz="2400" spc="-10" dirty="0">
                <a:latin typeface="Constantia"/>
                <a:cs typeface="Constantia"/>
              </a:rPr>
              <a:t>e</a:t>
            </a:r>
            <a:r>
              <a:rPr lang="en-US" sz="2400" spc="-15" dirty="0">
                <a:latin typeface="Constantia"/>
                <a:cs typeface="Constantia"/>
              </a:rPr>
              <a:t>ar</a:t>
            </a:r>
            <a:r>
              <a:rPr lang="en-US" sz="2400" spc="-95" dirty="0">
                <a:latin typeface="Constantia"/>
                <a:cs typeface="Constantia"/>
              </a:rPr>
              <a:t> </a:t>
            </a:r>
            <a:r>
              <a:rPr lang="en-US" sz="2400" spc="-10" dirty="0">
                <a:latin typeface="Constantia"/>
                <a:cs typeface="Constantia"/>
              </a:rPr>
              <a:t>is</a:t>
            </a:r>
            <a:r>
              <a:rPr lang="en-US" sz="2400" spc="-50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l</a:t>
            </a:r>
            <a:r>
              <a:rPr lang="en-US" sz="2400" spc="-80" dirty="0">
                <a:latin typeface="Constantia"/>
                <a:cs typeface="Constantia"/>
              </a:rPr>
              <a:t>o</a:t>
            </a:r>
            <a:r>
              <a:rPr lang="en-US" sz="2400" spc="-95" dirty="0">
                <a:latin typeface="Constantia"/>
                <a:cs typeface="Constantia"/>
              </a:rPr>
              <a:t>w</a:t>
            </a:r>
            <a:r>
              <a:rPr lang="en-US" sz="2400" spc="-10" dirty="0">
                <a:latin typeface="Constantia"/>
                <a:cs typeface="Constantia"/>
              </a:rPr>
              <a:t>e</a:t>
            </a:r>
            <a:r>
              <a:rPr lang="en-US" sz="2400" spc="-15" dirty="0">
                <a:latin typeface="Constantia"/>
                <a:cs typeface="Constantia"/>
              </a:rPr>
              <a:t>r</a:t>
            </a:r>
            <a:r>
              <a:rPr lang="en-US" sz="2400" spc="-120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t</a:t>
            </a:r>
            <a:r>
              <a:rPr lang="en-US" sz="2400" spc="-25" dirty="0">
                <a:latin typeface="Constantia"/>
                <a:cs typeface="Constantia"/>
              </a:rPr>
              <a:t>h</a:t>
            </a:r>
            <a:r>
              <a:rPr lang="en-US" sz="2400" spc="-15" dirty="0">
                <a:latin typeface="Constantia"/>
                <a:cs typeface="Constantia"/>
              </a:rPr>
              <a:t>an</a:t>
            </a:r>
            <a:r>
              <a:rPr lang="en-US" sz="2400" spc="-10" dirty="0">
                <a:latin typeface="Constantia"/>
                <a:cs typeface="Constantia"/>
              </a:rPr>
              <a:t> i</a:t>
            </a:r>
            <a:r>
              <a:rPr lang="en-US" sz="2400" spc="-15" dirty="0">
                <a:latin typeface="Constantia"/>
                <a:cs typeface="Constantia"/>
              </a:rPr>
              <a:t>n</a:t>
            </a:r>
            <a:r>
              <a:rPr lang="en-US" sz="2400" spc="-20" dirty="0">
                <a:latin typeface="Constantia"/>
                <a:cs typeface="Constantia"/>
              </a:rPr>
              <a:t>su</a:t>
            </a:r>
            <a:r>
              <a:rPr lang="en-US" sz="2400" spc="-55" dirty="0">
                <a:latin typeface="Constantia"/>
                <a:cs typeface="Constantia"/>
              </a:rPr>
              <a:t>r</a:t>
            </a:r>
            <a:r>
              <a:rPr lang="en-US" sz="2400" spc="-10" dirty="0">
                <a:latin typeface="Constantia"/>
                <a:cs typeface="Constantia"/>
              </a:rPr>
              <a:t>e</a:t>
            </a:r>
            <a:r>
              <a:rPr lang="en-US" sz="2400" spc="-20" dirty="0">
                <a:latin typeface="Constantia"/>
                <a:cs typeface="Constantia"/>
              </a:rPr>
              <a:t>d</a:t>
            </a:r>
            <a:r>
              <a:rPr lang="en-US" sz="2400" spc="-50" dirty="0">
                <a:latin typeface="Constantia"/>
                <a:cs typeface="Constantia"/>
              </a:rPr>
              <a:t> </a:t>
            </a:r>
            <a:r>
              <a:rPr lang="en-US" sz="2400" spc="-55" dirty="0">
                <a:latin typeface="Constantia"/>
                <a:cs typeface="Constantia"/>
              </a:rPr>
              <a:t>r</a:t>
            </a:r>
            <a:r>
              <a:rPr lang="en-US" sz="2400" spc="-10" dirty="0">
                <a:latin typeface="Constantia"/>
                <a:cs typeface="Constantia"/>
              </a:rPr>
              <a:t>e</a:t>
            </a:r>
            <a:r>
              <a:rPr lang="en-US" sz="2400" spc="-85" dirty="0">
                <a:latin typeface="Constantia"/>
                <a:cs typeface="Constantia"/>
              </a:rPr>
              <a:t>v</a:t>
            </a:r>
            <a:r>
              <a:rPr lang="en-US" sz="2400" spc="-10" dirty="0">
                <a:latin typeface="Constantia"/>
                <a:cs typeface="Constantia"/>
              </a:rPr>
              <a:t>enue,</a:t>
            </a:r>
            <a:r>
              <a:rPr lang="en-US" sz="2400" spc="-100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a</a:t>
            </a:r>
            <a:r>
              <a:rPr lang="en-US" sz="2400" spc="-65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l</a:t>
            </a:r>
            <a:r>
              <a:rPr lang="en-US" sz="2400" spc="-20" dirty="0">
                <a:latin typeface="Constantia"/>
                <a:cs typeface="Constantia"/>
              </a:rPr>
              <a:t>os</a:t>
            </a:r>
            <a:r>
              <a:rPr lang="en-US" sz="2400" spc="-15" dirty="0">
                <a:latin typeface="Constantia"/>
                <a:cs typeface="Constantia"/>
              </a:rPr>
              <a:t>s</a:t>
            </a:r>
            <a:r>
              <a:rPr lang="en-US" sz="2400" spc="-75" dirty="0">
                <a:latin typeface="Constantia"/>
                <a:cs typeface="Constantia"/>
              </a:rPr>
              <a:t> </a:t>
            </a:r>
            <a:r>
              <a:rPr lang="en-US" sz="2400" spc="-25" dirty="0">
                <a:latin typeface="Constantia"/>
                <a:cs typeface="Constantia"/>
              </a:rPr>
              <a:t>p</a:t>
            </a:r>
            <a:r>
              <a:rPr lang="en-US" sz="2400" spc="-75" dirty="0">
                <a:latin typeface="Constantia"/>
                <a:cs typeface="Constantia"/>
              </a:rPr>
              <a:t>a</a:t>
            </a:r>
            <a:r>
              <a:rPr lang="en-US" sz="2400" spc="-20" dirty="0">
                <a:latin typeface="Constantia"/>
                <a:cs typeface="Constantia"/>
              </a:rPr>
              <a:t>y</a:t>
            </a:r>
            <a:r>
              <a:rPr lang="en-US" sz="2400" spc="-25" dirty="0">
                <a:latin typeface="Constantia"/>
                <a:cs typeface="Constantia"/>
              </a:rPr>
              <a:t>m</a:t>
            </a:r>
            <a:r>
              <a:rPr lang="en-US" sz="2400" spc="-10" dirty="0">
                <a:latin typeface="Constantia"/>
                <a:cs typeface="Constantia"/>
              </a:rPr>
              <a:t>ent</a:t>
            </a:r>
            <a:r>
              <a:rPr lang="en-US" sz="2400" spc="-5" dirty="0">
                <a:latin typeface="Constantia"/>
                <a:cs typeface="Constantia"/>
              </a:rPr>
              <a:t> </a:t>
            </a:r>
            <a:r>
              <a:rPr lang="en-US" sz="2400" spc="-20" dirty="0">
                <a:latin typeface="Constantia"/>
                <a:cs typeface="Constantia"/>
              </a:rPr>
              <a:t>w</a:t>
            </a:r>
            <a:r>
              <a:rPr lang="en-US" sz="2400" spc="-10" dirty="0">
                <a:latin typeface="Constantia"/>
                <a:cs typeface="Constantia"/>
              </a:rPr>
              <a:t>i</a:t>
            </a:r>
            <a:r>
              <a:rPr lang="en-US" sz="2400" spc="-20" dirty="0">
                <a:latin typeface="Constantia"/>
                <a:cs typeface="Constantia"/>
              </a:rPr>
              <a:t>l</a:t>
            </a:r>
            <a:r>
              <a:rPr lang="en-US" sz="2400" spc="-10" dirty="0">
                <a:latin typeface="Constantia"/>
                <a:cs typeface="Constantia"/>
              </a:rPr>
              <a:t>l</a:t>
            </a:r>
            <a:r>
              <a:rPr lang="en-US" sz="2400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be paid</a:t>
            </a:r>
            <a:endParaRPr lang="en-US" sz="2400" dirty="0">
              <a:latin typeface="Constantia"/>
              <a:cs typeface="Constantia"/>
            </a:endParaRPr>
          </a:p>
          <a:p>
            <a:pPr marL="317500" marR="109220" indent="-304800">
              <a:lnSpc>
                <a:spcPct val="80000"/>
              </a:lnSpc>
              <a:spcBef>
                <a:spcPts val="1800"/>
              </a:spcBef>
              <a:buClr>
                <a:schemeClr val="accent1"/>
              </a:buClr>
              <a:buFont typeface="Arial"/>
              <a:buChar char="•"/>
              <a:tabLst>
                <a:tab pos="317500" algn="l"/>
              </a:tabLst>
            </a:pP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90" dirty="0">
                <a:latin typeface="Constantia"/>
                <a:cs typeface="Constantia"/>
              </a:rPr>
              <a:t>x</a:t>
            </a:r>
            <a:r>
              <a:rPr sz="2400" spc="-15" dirty="0">
                <a:latin typeface="Constantia"/>
                <a:cs typeface="Constantia"/>
              </a:rPr>
              <a:t>es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mus</a:t>
            </a:r>
            <a:r>
              <a:rPr sz="2400" spc="-10" dirty="0">
                <a:latin typeface="Constantia"/>
                <a:cs typeface="Constantia"/>
              </a:rPr>
              <a:t>t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be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55" dirty="0">
                <a:latin typeface="Constantia"/>
                <a:cs typeface="Constantia"/>
              </a:rPr>
              <a:t>f</a:t>
            </a:r>
            <a:r>
              <a:rPr sz="2400" spc="-10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led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40" dirty="0">
                <a:latin typeface="Constantia"/>
                <a:cs typeface="Constantia"/>
              </a:rPr>
              <a:t>f</a:t>
            </a:r>
            <a:r>
              <a:rPr sz="2400" spc="-15" dirty="0">
                <a:latin typeface="Constantia"/>
                <a:cs typeface="Constantia"/>
              </a:rPr>
              <a:t>or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the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n</a:t>
            </a:r>
            <a:r>
              <a:rPr sz="2400" spc="-20" dirty="0">
                <a:latin typeface="Constantia"/>
                <a:cs typeface="Constantia"/>
              </a:rPr>
              <a:t>su</a:t>
            </a:r>
            <a:r>
              <a:rPr sz="2400" spc="-70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an</a:t>
            </a:r>
            <a:r>
              <a:rPr sz="2400" spc="-70" dirty="0">
                <a:latin typeface="Constantia"/>
                <a:cs typeface="Constantia"/>
              </a:rPr>
              <a:t>c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spc="-90" dirty="0">
                <a:latin typeface="Constantia"/>
                <a:cs typeface="Constantia"/>
              </a:rPr>
              <a:t>y</a:t>
            </a:r>
            <a:r>
              <a:rPr sz="2400" spc="-10" dirty="0">
                <a:latin typeface="Constantia"/>
                <a:cs typeface="Constantia"/>
              </a:rPr>
              <a:t>e</a:t>
            </a:r>
            <a:r>
              <a:rPr sz="2400" spc="-15" dirty="0">
                <a:latin typeface="Constantia"/>
                <a:cs typeface="Constantia"/>
              </a:rPr>
              <a:t>ar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b</a:t>
            </a:r>
            <a:r>
              <a:rPr sz="2400" spc="-10" dirty="0">
                <a:latin typeface="Constantia"/>
                <a:cs typeface="Constantia"/>
              </a:rPr>
              <a:t>e</a:t>
            </a:r>
            <a:r>
              <a:rPr sz="2400" spc="-40" dirty="0">
                <a:latin typeface="Constantia"/>
                <a:cs typeface="Constantia"/>
              </a:rPr>
              <a:t>f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55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55" dirty="0">
                <a:latin typeface="Constantia"/>
                <a:cs typeface="Constantia"/>
              </a:rPr>
              <a:t>n</a:t>
            </a:r>
            <a:r>
              <a:rPr sz="2400" spc="-15" dirty="0">
                <a:latin typeface="Constantia"/>
                <a:cs typeface="Constantia"/>
              </a:rPr>
              <a:t>y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cl</a:t>
            </a:r>
            <a:r>
              <a:rPr sz="2400" spc="-20" dirty="0">
                <a:latin typeface="Constantia"/>
                <a:cs typeface="Constantia"/>
              </a:rPr>
              <a:t>aim</a:t>
            </a:r>
            <a:r>
              <a:rPr sz="2400" spc="-10" dirty="0">
                <a:latin typeface="Constantia"/>
                <a:cs typeface="Constantia"/>
              </a:rPr>
              <a:t> c</a:t>
            </a:r>
            <a:r>
              <a:rPr sz="2400" spc="-15" dirty="0">
                <a:latin typeface="Constantia"/>
                <a:cs typeface="Constantia"/>
              </a:rPr>
              <a:t>an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be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ma</a:t>
            </a:r>
            <a:r>
              <a:rPr sz="2400" spc="-25" dirty="0">
                <a:latin typeface="Constantia"/>
                <a:cs typeface="Constantia"/>
              </a:rPr>
              <a:t>d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(2</a:t>
            </a:r>
            <a:r>
              <a:rPr sz="2400" spc="-25" dirty="0">
                <a:latin typeface="Constantia"/>
                <a:cs typeface="Constantia"/>
              </a:rPr>
              <a:t>0</a:t>
            </a:r>
            <a:r>
              <a:rPr lang="en-US" sz="2400" spc="-25" dirty="0">
                <a:latin typeface="Constantia"/>
                <a:cs typeface="Constantia"/>
              </a:rPr>
              <a:t>21</a:t>
            </a:r>
            <a:r>
              <a:rPr sz="2400" spc="2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in</a:t>
            </a:r>
            <a:r>
              <a:rPr sz="2400" spc="-20" dirty="0">
                <a:latin typeface="Constantia"/>
                <a:cs typeface="Constantia"/>
              </a:rPr>
              <a:t>su</a:t>
            </a:r>
            <a:r>
              <a:rPr sz="2400" spc="-70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an</a:t>
            </a:r>
            <a:r>
              <a:rPr sz="2400" spc="-70" dirty="0">
                <a:latin typeface="Constantia"/>
                <a:cs typeface="Constantia"/>
              </a:rPr>
              <a:t>c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90" dirty="0">
                <a:latin typeface="Constantia"/>
                <a:cs typeface="Constantia"/>
              </a:rPr>
              <a:t>y</a:t>
            </a:r>
            <a:r>
              <a:rPr sz="2400" spc="-10" dirty="0">
                <a:latin typeface="Constantia"/>
                <a:cs typeface="Constantia"/>
              </a:rPr>
              <a:t>e</a:t>
            </a:r>
            <a:r>
              <a:rPr sz="2400" spc="-15" dirty="0">
                <a:latin typeface="Constantia"/>
                <a:cs typeface="Constantia"/>
              </a:rPr>
              <a:t>ar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r</a:t>
            </a:r>
            <a:r>
              <a:rPr sz="2400" spc="-10" dirty="0">
                <a:latin typeface="Constantia"/>
                <a:cs typeface="Constantia"/>
              </a:rPr>
              <a:t>e</a:t>
            </a:r>
            <a:r>
              <a:rPr sz="2400" spc="-15" dirty="0">
                <a:latin typeface="Constantia"/>
                <a:cs typeface="Constantia"/>
              </a:rPr>
              <a:t>qui</a:t>
            </a:r>
            <a:r>
              <a:rPr sz="2400" spc="-55" dirty="0">
                <a:latin typeface="Constantia"/>
                <a:cs typeface="Constantia"/>
              </a:rPr>
              <a:t>r</a:t>
            </a:r>
            <a:r>
              <a:rPr sz="2400" spc="-10" dirty="0">
                <a:latin typeface="Constantia"/>
                <a:cs typeface="Constantia"/>
              </a:rPr>
              <a:t>e</a:t>
            </a:r>
            <a:r>
              <a:rPr sz="2400" spc="-15" dirty="0">
                <a:latin typeface="Constantia"/>
                <a:cs typeface="Constantia"/>
              </a:rPr>
              <a:t>s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2</a:t>
            </a:r>
            <a:r>
              <a:rPr sz="2400" spc="-25" dirty="0">
                <a:latin typeface="Constantia"/>
                <a:cs typeface="Constantia"/>
              </a:rPr>
              <a:t>0</a:t>
            </a:r>
            <a:r>
              <a:rPr lang="en-US" sz="2400" spc="-25" dirty="0">
                <a:latin typeface="Constantia"/>
                <a:cs typeface="Constantia"/>
              </a:rPr>
              <a:t>21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fa</a:t>
            </a:r>
            <a:r>
              <a:rPr sz="2400" spc="-20" dirty="0">
                <a:latin typeface="Constantia"/>
                <a:cs typeface="Constantia"/>
              </a:rPr>
              <a:t>r</a:t>
            </a:r>
            <a:r>
              <a:rPr sz="2400" spc="-25" dirty="0">
                <a:latin typeface="Constantia"/>
                <a:cs typeface="Constantia"/>
              </a:rPr>
              <a:t>m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ta</a:t>
            </a:r>
            <a:r>
              <a:rPr sz="2400" spc="-90" dirty="0">
                <a:latin typeface="Constantia"/>
                <a:cs typeface="Constantia"/>
              </a:rPr>
              <a:t>x</a:t>
            </a:r>
            <a:r>
              <a:rPr sz="2400" spc="-15" dirty="0">
                <a:latin typeface="Constantia"/>
                <a:cs typeface="Constantia"/>
              </a:rPr>
              <a:t>es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t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be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55" dirty="0">
                <a:latin typeface="Constantia"/>
                <a:cs typeface="Constantia"/>
              </a:rPr>
              <a:t>f</a:t>
            </a:r>
            <a:r>
              <a:rPr sz="2400" spc="-10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le</a:t>
            </a:r>
            <a:r>
              <a:rPr sz="2400" spc="-25" dirty="0">
                <a:latin typeface="Constantia"/>
                <a:cs typeface="Constantia"/>
              </a:rPr>
              <a:t>d</a:t>
            </a:r>
            <a:r>
              <a:rPr sz="2400" spc="-15" dirty="0">
                <a:latin typeface="Constantia"/>
                <a:cs typeface="Constantia"/>
              </a:rPr>
              <a:t>)</a:t>
            </a:r>
            <a:endParaRPr sz="2400" dirty="0">
              <a:latin typeface="Constantia"/>
              <a:cs typeface="Constantia"/>
            </a:endParaRPr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0576" y="2158905"/>
            <a:ext cx="4876799" cy="35295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7" descr="RM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3CA70-215B-493B-A2AC-89B889A5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1111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96870" y="292100"/>
            <a:ext cx="2339530" cy="347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928" y="701123"/>
            <a:ext cx="9267942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5225">
              <a:lnSpc>
                <a:spcPct val="100000"/>
              </a:lnSpc>
            </a:pPr>
            <a:r>
              <a:rPr sz="4000" b="1" spc="-25" dirty="0"/>
              <a:t>What</a:t>
            </a:r>
            <a:r>
              <a:rPr sz="4000" b="1" spc="-175" dirty="0"/>
              <a:t> </a:t>
            </a:r>
            <a:r>
              <a:rPr sz="4000" b="1" dirty="0"/>
              <a:t>wi</a:t>
            </a:r>
            <a:r>
              <a:rPr sz="4000" b="1" spc="-20" dirty="0"/>
              <a:t>l</a:t>
            </a:r>
            <a:r>
              <a:rPr sz="4000" b="1" spc="-15" dirty="0"/>
              <a:t>l</a:t>
            </a:r>
            <a:r>
              <a:rPr sz="4000" b="1" spc="5" dirty="0"/>
              <a:t> </a:t>
            </a:r>
            <a:r>
              <a:rPr sz="4000" b="1" spc="-50" dirty="0"/>
              <a:t>m</a:t>
            </a:r>
            <a:r>
              <a:rPr sz="4000" b="1" dirty="0"/>
              <a:t>y</a:t>
            </a:r>
            <a:r>
              <a:rPr sz="4000" b="1" spc="-190" dirty="0"/>
              <a:t> </a:t>
            </a:r>
            <a:r>
              <a:rPr sz="4000" b="1" spc="-20" dirty="0"/>
              <a:t>a</a:t>
            </a:r>
            <a:r>
              <a:rPr sz="4000" b="1" spc="-110" dirty="0"/>
              <a:t>g</a:t>
            </a:r>
            <a:r>
              <a:rPr sz="4000" b="1" dirty="0"/>
              <a:t>ent</a:t>
            </a:r>
            <a:r>
              <a:rPr sz="4000" b="1" spc="-100" dirty="0"/>
              <a:t> </a:t>
            </a:r>
            <a:r>
              <a:rPr sz="4000" b="1" dirty="0"/>
              <a:t>need</a:t>
            </a:r>
            <a:r>
              <a:rPr sz="4000" b="1" spc="-35" dirty="0"/>
              <a:t> </a:t>
            </a:r>
            <a:r>
              <a:rPr sz="4000" b="1" spc="-15" dirty="0"/>
              <a:t>f</a:t>
            </a:r>
            <a:r>
              <a:rPr sz="4000" b="1" spc="-50" dirty="0"/>
              <a:t>r</a:t>
            </a:r>
            <a:r>
              <a:rPr sz="4000" b="1" spc="-25" dirty="0"/>
              <a:t>o</a:t>
            </a:r>
            <a:r>
              <a:rPr sz="4000" b="1" dirty="0"/>
              <a:t>m</a:t>
            </a:r>
            <a:r>
              <a:rPr sz="4000" b="1" spc="-80" dirty="0"/>
              <a:t> </a:t>
            </a:r>
            <a:r>
              <a:rPr lang="en-US" sz="4000" b="1" spc="-80" dirty="0"/>
              <a:t>producer</a:t>
            </a:r>
            <a:r>
              <a:rPr sz="4000" b="1" spc="-25" dirty="0"/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2534" y="1751098"/>
            <a:ext cx="9984939" cy="32608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17500" algn="l"/>
              </a:tabLst>
            </a:pPr>
            <a:r>
              <a:rPr sz="2000" spc="-25" dirty="0">
                <a:latin typeface="Constantia"/>
                <a:cs typeface="Constantia"/>
              </a:rPr>
              <a:t>F</a:t>
            </a:r>
            <a:r>
              <a:rPr sz="2000" spc="-20" dirty="0">
                <a:latin typeface="Constantia"/>
                <a:cs typeface="Constantia"/>
              </a:rPr>
              <a:t>i</a:t>
            </a:r>
            <a:r>
              <a:rPr sz="2000" spc="-70" dirty="0">
                <a:latin typeface="Constantia"/>
                <a:cs typeface="Constantia"/>
              </a:rPr>
              <a:t>v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spc="-65" dirty="0">
                <a:latin typeface="Constantia"/>
                <a:cs typeface="Constantia"/>
              </a:rPr>
              <a:t>y</a:t>
            </a:r>
            <a:r>
              <a:rPr sz="2000" dirty="0">
                <a:latin typeface="Constantia"/>
                <a:cs typeface="Constantia"/>
              </a:rPr>
              <a:t>ear</a:t>
            </a:r>
            <a:r>
              <a:rPr sz="2000" spc="-10" dirty="0">
                <a:latin typeface="Constantia"/>
                <a:cs typeface="Constantia"/>
              </a:rPr>
              <a:t>s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spc="-10" dirty="0">
                <a:latin typeface="Constantia"/>
                <a:cs typeface="Constantia"/>
              </a:rPr>
              <a:t>f</a:t>
            </a:r>
            <a:r>
              <a:rPr sz="2000" spc="4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far</a:t>
            </a:r>
            <a:r>
              <a:rPr sz="2000" dirty="0">
                <a:latin typeface="Constantia"/>
                <a:cs typeface="Constantia"/>
              </a:rPr>
              <a:t>m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tax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f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m</a:t>
            </a:r>
            <a:r>
              <a:rPr sz="2000" spc="-10" dirty="0">
                <a:latin typeface="Constantia"/>
                <a:cs typeface="Constantia"/>
              </a:rPr>
              <a:t>s</a:t>
            </a:r>
            <a:endParaRPr sz="2000" dirty="0">
              <a:latin typeface="Constantia"/>
              <a:cs typeface="Constantia"/>
            </a:endParaRPr>
          </a:p>
          <a:p>
            <a:pPr marL="806450" lvl="1" indent="-342900">
              <a:lnSpc>
                <a:spcPct val="100000"/>
              </a:lnSpc>
              <a:spcBef>
                <a:spcPts val="484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sz="2000" spc="-75" dirty="0">
                <a:latin typeface="Constantia"/>
                <a:cs typeface="Constantia"/>
              </a:rPr>
              <a:t>F</a:t>
            </a:r>
            <a:r>
              <a:rPr sz="2000" spc="-5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r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20</a:t>
            </a:r>
            <a:r>
              <a:rPr lang="en-US" sz="2000" dirty="0">
                <a:latin typeface="Constantia"/>
                <a:cs typeface="Constantia"/>
              </a:rPr>
              <a:t>21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5" dirty="0">
                <a:latin typeface="Constantia"/>
                <a:cs typeface="Constantia"/>
              </a:rPr>
              <a:t>qui</a:t>
            </a:r>
            <a:r>
              <a:rPr sz="2000" spc="-25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es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dirty="0">
                <a:latin typeface="Constantia"/>
                <a:cs typeface="Constantia"/>
              </a:rPr>
              <a:t>x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f</a:t>
            </a:r>
            <a:r>
              <a:rPr sz="2000" spc="-5" dirty="0">
                <a:latin typeface="Constantia"/>
                <a:cs typeface="Constantia"/>
              </a:rPr>
              <a:t>or</a:t>
            </a:r>
            <a:r>
              <a:rPr sz="2000" dirty="0">
                <a:latin typeface="Constantia"/>
                <a:cs typeface="Constantia"/>
              </a:rPr>
              <a:t>ms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f</a:t>
            </a:r>
            <a:r>
              <a:rPr sz="2000" spc="-25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m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20</a:t>
            </a:r>
            <a:r>
              <a:rPr lang="en-US" sz="2000" dirty="0">
                <a:latin typeface="Constantia"/>
                <a:cs typeface="Constantia"/>
              </a:rPr>
              <a:t>15</a:t>
            </a:r>
            <a:r>
              <a:rPr sz="2000" spc="-5" dirty="0">
                <a:latin typeface="Constantia"/>
                <a:cs typeface="Constantia"/>
              </a:rPr>
              <a:t>-</a:t>
            </a:r>
            <a:r>
              <a:rPr sz="2000" dirty="0">
                <a:latin typeface="Constantia"/>
                <a:cs typeface="Constantia"/>
              </a:rPr>
              <a:t>20</a:t>
            </a:r>
            <a:r>
              <a:rPr sz="2000" spc="-30" dirty="0">
                <a:latin typeface="Constantia"/>
                <a:cs typeface="Constantia"/>
              </a:rPr>
              <a:t>1</a:t>
            </a:r>
            <a:r>
              <a:rPr lang="en-US" sz="2000" spc="-30" dirty="0">
                <a:latin typeface="Constantia"/>
                <a:cs typeface="Constantia"/>
              </a:rPr>
              <a:t>9</a:t>
            </a:r>
            <a:endParaRPr sz="2000" dirty="0">
              <a:latin typeface="Constantia"/>
              <a:cs typeface="Constantia"/>
            </a:endParaRPr>
          </a:p>
          <a:p>
            <a:pPr marL="1257300" marR="2555240" lvl="2" indent="-342900">
              <a:lnSpc>
                <a:spcPct val="1094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1219835" algn="l"/>
              </a:tabLst>
            </a:pPr>
            <a:r>
              <a:rPr sz="2000" spc="-10" dirty="0">
                <a:latin typeface="Constantia"/>
                <a:cs typeface="Constantia"/>
              </a:rPr>
              <a:t>E</a:t>
            </a:r>
            <a:r>
              <a:rPr sz="2000" spc="-40" dirty="0">
                <a:latin typeface="Constantia"/>
                <a:cs typeface="Constantia"/>
              </a:rPr>
              <a:t>x</a:t>
            </a:r>
            <a:r>
              <a:rPr sz="2000" spc="-35" dirty="0">
                <a:latin typeface="Constantia"/>
                <a:cs typeface="Constantia"/>
              </a:rPr>
              <a:t>c</a:t>
            </a:r>
            <a:r>
              <a:rPr sz="2000" spc="-5" dirty="0">
                <a:latin typeface="Constantia"/>
                <a:cs typeface="Constantia"/>
              </a:rPr>
              <a:t>e</a:t>
            </a:r>
            <a:r>
              <a:rPr sz="2000" spc="-10" dirty="0">
                <a:latin typeface="Constantia"/>
                <a:cs typeface="Constantia"/>
              </a:rPr>
              <a:t>p</a:t>
            </a:r>
            <a:r>
              <a:rPr sz="2000" spc="-5" dirty="0">
                <a:latin typeface="Constantia"/>
                <a:cs typeface="Constantia"/>
              </a:rPr>
              <a:t>ti</a:t>
            </a:r>
            <a:r>
              <a:rPr sz="2000" dirty="0">
                <a:latin typeface="Constantia"/>
                <a:cs typeface="Constantia"/>
              </a:rPr>
              <a:t>ons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spc="-3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ma</a:t>
            </a:r>
            <a:r>
              <a:rPr sz="2000" spc="5" dirty="0">
                <a:latin typeface="Constantia"/>
                <a:cs typeface="Constantia"/>
              </a:rPr>
              <a:t>d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f</a:t>
            </a:r>
            <a:r>
              <a:rPr sz="2000" dirty="0">
                <a:latin typeface="Constantia"/>
                <a:cs typeface="Constantia"/>
              </a:rPr>
              <a:t>or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B</a:t>
            </a:r>
            <a:r>
              <a:rPr sz="2000" spc="-5" dirty="0">
                <a:latin typeface="Constantia"/>
                <a:cs typeface="Constantia"/>
              </a:rPr>
              <a:t>egi</a:t>
            </a:r>
            <a:r>
              <a:rPr sz="2000" dirty="0">
                <a:latin typeface="Constantia"/>
                <a:cs typeface="Constantia"/>
              </a:rPr>
              <a:t>nn</a:t>
            </a:r>
            <a:r>
              <a:rPr sz="2000" spc="-5" dirty="0">
                <a:latin typeface="Constantia"/>
                <a:cs typeface="Constantia"/>
              </a:rPr>
              <a:t>i</a:t>
            </a:r>
            <a:r>
              <a:rPr sz="2000" dirty="0">
                <a:latin typeface="Constantia"/>
                <a:cs typeface="Constantia"/>
              </a:rPr>
              <a:t>ng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70" dirty="0">
                <a:latin typeface="Constantia"/>
                <a:cs typeface="Constantia"/>
              </a:rPr>
              <a:t>F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spc="-1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m</a:t>
            </a:r>
            <a:r>
              <a:rPr sz="2000" spc="-5" dirty="0">
                <a:latin typeface="Constantia"/>
                <a:cs typeface="Constantia"/>
              </a:rPr>
              <a:t>e</a:t>
            </a:r>
            <a:r>
              <a:rPr sz="2000" spc="-1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s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dirty="0">
                <a:latin typeface="Constantia"/>
                <a:cs typeface="Constantia"/>
              </a:rPr>
              <a:t>nd</a:t>
            </a:r>
            <a:r>
              <a:rPr sz="2000" spc="-1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dirty="0">
                <a:latin typeface="Constantia"/>
                <a:cs typeface="Constantia"/>
              </a:rPr>
              <a:t>n</a:t>
            </a:r>
            <a:r>
              <a:rPr sz="2000" spc="5" dirty="0">
                <a:latin typeface="Constantia"/>
                <a:cs typeface="Constantia"/>
              </a:rPr>
              <a:t>c</a:t>
            </a:r>
            <a:r>
              <a:rPr sz="2000" spc="-5" dirty="0">
                <a:latin typeface="Constantia"/>
                <a:cs typeface="Constantia"/>
              </a:rPr>
              <a:t>he</a:t>
            </a:r>
            <a:r>
              <a:rPr sz="2000" spc="-10" dirty="0">
                <a:latin typeface="Constantia"/>
                <a:cs typeface="Constantia"/>
              </a:rPr>
              <a:t>r</a:t>
            </a:r>
            <a:r>
              <a:rPr sz="2000" spc="-20" dirty="0">
                <a:latin typeface="Constantia"/>
                <a:cs typeface="Constantia"/>
              </a:rPr>
              <a:t>s</a:t>
            </a:r>
            <a:r>
              <a:rPr sz="2000" dirty="0">
                <a:latin typeface="Constantia"/>
                <a:cs typeface="Constantia"/>
              </a:rPr>
              <a:t>, </a:t>
            </a:r>
            <a:r>
              <a:rPr sz="2000" spc="-5" dirty="0">
                <a:latin typeface="Constantia"/>
                <a:cs typeface="Constantia"/>
              </a:rPr>
              <a:t>Q</a:t>
            </a:r>
            <a:r>
              <a:rPr sz="2000" dirty="0">
                <a:latin typeface="Constantia"/>
                <a:cs typeface="Constantia"/>
              </a:rPr>
              <a:t>u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dirty="0">
                <a:latin typeface="Constantia"/>
                <a:cs typeface="Constantia"/>
              </a:rPr>
              <a:t>l</a:t>
            </a:r>
            <a:r>
              <a:rPr sz="2000" spc="-5" dirty="0">
                <a:latin typeface="Constantia"/>
                <a:cs typeface="Constantia"/>
              </a:rPr>
              <a:t>i</a:t>
            </a:r>
            <a:r>
              <a:rPr sz="2000" spc="60" dirty="0">
                <a:latin typeface="Constantia"/>
                <a:cs typeface="Constantia"/>
              </a:rPr>
              <a:t>f</a:t>
            </a:r>
            <a:r>
              <a:rPr sz="2000" spc="-5" dirty="0">
                <a:latin typeface="Constantia"/>
                <a:cs typeface="Constantia"/>
              </a:rPr>
              <a:t>yi</a:t>
            </a:r>
            <a:r>
              <a:rPr sz="2000" dirty="0">
                <a:latin typeface="Constantia"/>
                <a:cs typeface="Constantia"/>
              </a:rPr>
              <a:t>ng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p</a:t>
            </a:r>
            <a:r>
              <a:rPr sz="2000" spc="-5" dirty="0">
                <a:latin typeface="Constantia"/>
                <a:cs typeface="Constantia"/>
              </a:rPr>
              <a:t>e</a:t>
            </a:r>
            <a:r>
              <a:rPr sz="2000" spc="-10" dirty="0">
                <a:latin typeface="Constantia"/>
                <a:cs typeface="Constantia"/>
              </a:rPr>
              <a:t>rs</a:t>
            </a:r>
            <a:r>
              <a:rPr sz="2000" dirty="0">
                <a:latin typeface="Constantia"/>
                <a:cs typeface="Constantia"/>
              </a:rPr>
              <a:t>ons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not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e</a:t>
            </a:r>
            <a:r>
              <a:rPr sz="2000" spc="5" dirty="0">
                <a:latin typeface="Constantia"/>
                <a:cs typeface="Constantia"/>
              </a:rPr>
              <a:t>q</a:t>
            </a:r>
            <a:r>
              <a:rPr sz="2000" dirty="0">
                <a:latin typeface="Constantia"/>
                <a:cs typeface="Constantia"/>
              </a:rPr>
              <a:t>u</a:t>
            </a:r>
            <a:r>
              <a:rPr sz="2000" spc="-5" dirty="0">
                <a:latin typeface="Constantia"/>
                <a:cs typeface="Constantia"/>
              </a:rPr>
              <a:t>i</a:t>
            </a:r>
            <a:r>
              <a:rPr sz="2000" spc="-3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e</a:t>
            </a:r>
            <a:r>
              <a:rPr sz="2000" dirty="0">
                <a:latin typeface="Constantia"/>
                <a:cs typeface="Constantia"/>
              </a:rPr>
              <a:t>d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o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lang="en-US" sz="2000" spc="-40" dirty="0">
                <a:latin typeface="Constantia"/>
                <a:cs typeface="Constantia"/>
              </a:rPr>
              <a:t>file </a:t>
            </a:r>
            <a:r>
              <a:rPr sz="2000" dirty="0">
                <a:latin typeface="Constantia"/>
                <a:cs typeface="Constantia"/>
              </a:rPr>
              <a:t>US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spc="-125" dirty="0">
                <a:latin typeface="Constantia"/>
                <a:cs typeface="Constantia"/>
              </a:rPr>
              <a:t>T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dirty="0">
                <a:latin typeface="Constantia"/>
                <a:cs typeface="Constantia"/>
              </a:rPr>
              <a:t>x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et</a:t>
            </a:r>
            <a:r>
              <a:rPr sz="2000" dirty="0">
                <a:latin typeface="Constantia"/>
                <a:cs typeface="Constantia"/>
              </a:rPr>
              <a:t>u</a:t>
            </a:r>
            <a:r>
              <a:rPr sz="2000" spc="-1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n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(</a:t>
            </a:r>
            <a:r>
              <a:rPr sz="2000" spc="-100" dirty="0">
                <a:latin typeface="Constantia"/>
                <a:cs typeface="Constantia"/>
              </a:rPr>
              <a:t>T</a:t>
            </a:r>
            <a:r>
              <a:rPr sz="2000" spc="-1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ibal</a:t>
            </a:r>
            <a:endParaRPr sz="2000" dirty="0">
              <a:latin typeface="Constantia"/>
              <a:cs typeface="Constantia"/>
            </a:endParaRPr>
          </a:p>
          <a:p>
            <a:pPr marL="1574165" indent="-342900">
              <a:lnSpc>
                <a:spcPct val="100000"/>
              </a:lnSpc>
              <a:spcBef>
                <a:spcPts val="18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sz="2000" spc="-10" dirty="0">
                <a:latin typeface="Constantia"/>
                <a:cs typeface="Constantia"/>
              </a:rPr>
              <a:t>E</a:t>
            </a:r>
            <a:r>
              <a:rPr sz="2000" dirty="0">
                <a:latin typeface="Constantia"/>
                <a:cs typeface="Constantia"/>
              </a:rPr>
              <a:t>n</a:t>
            </a:r>
            <a:r>
              <a:rPr sz="2000" spc="-5" dirty="0">
                <a:latin typeface="Constantia"/>
                <a:cs typeface="Constantia"/>
              </a:rPr>
              <a:t>titie</a:t>
            </a:r>
            <a:r>
              <a:rPr sz="2000" spc="-10" dirty="0">
                <a:latin typeface="Constantia"/>
                <a:cs typeface="Constantia"/>
              </a:rPr>
              <a:t>s</a:t>
            </a:r>
            <a:r>
              <a:rPr sz="2000" spc="-5" dirty="0">
                <a:latin typeface="Constantia"/>
                <a:cs typeface="Constantia"/>
              </a:rPr>
              <a:t>)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dirty="0">
                <a:latin typeface="Constantia"/>
                <a:cs typeface="Constantia"/>
              </a:rPr>
              <a:t>nd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p</a:t>
            </a:r>
            <a:r>
              <a:rPr sz="2000" spc="-3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o</a:t>
            </a:r>
            <a:r>
              <a:rPr sz="2000" spc="5" dirty="0">
                <a:latin typeface="Constantia"/>
                <a:cs typeface="Constantia"/>
              </a:rPr>
              <a:t>d</a:t>
            </a:r>
            <a:r>
              <a:rPr sz="2000" dirty="0">
                <a:latin typeface="Constantia"/>
                <a:cs typeface="Constantia"/>
              </a:rPr>
              <a:t>u</a:t>
            </a:r>
            <a:r>
              <a:rPr sz="2000" spc="-35" dirty="0">
                <a:latin typeface="Constantia"/>
                <a:cs typeface="Constantia"/>
              </a:rPr>
              <a:t>c</a:t>
            </a:r>
            <a:r>
              <a:rPr sz="2000" spc="-5" dirty="0">
                <a:latin typeface="Constantia"/>
                <a:cs typeface="Constantia"/>
              </a:rPr>
              <a:t>e</a:t>
            </a:r>
            <a:r>
              <a:rPr sz="2000" spc="-1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s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tha</a:t>
            </a:r>
            <a:r>
              <a:rPr sz="2000" dirty="0">
                <a:latin typeface="Constantia"/>
                <a:cs typeface="Constantia"/>
              </a:rPr>
              <a:t>t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40" dirty="0">
                <a:latin typeface="Constantia"/>
                <a:cs typeface="Constantia"/>
              </a:rPr>
              <a:t>w</a:t>
            </a:r>
            <a:r>
              <a:rPr sz="2000" spc="-5" dirty="0">
                <a:latin typeface="Constantia"/>
                <a:cs typeface="Constantia"/>
              </a:rPr>
              <a:t>e</a:t>
            </a:r>
            <a:r>
              <a:rPr sz="2000" spc="-3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p</a:t>
            </a:r>
            <a:r>
              <a:rPr sz="2000" spc="-30" dirty="0">
                <a:latin typeface="Constantia"/>
                <a:cs typeface="Constantia"/>
              </a:rPr>
              <a:t>h</a:t>
            </a:r>
            <a:r>
              <a:rPr sz="2000" spc="-20" dirty="0">
                <a:latin typeface="Constantia"/>
                <a:cs typeface="Constantia"/>
              </a:rPr>
              <a:t>y</a:t>
            </a:r>
            <a:r>
              <a:rPr sz="2000" spc="-10" dirty="0">
                <a:latin typeface="Constantia"/>
                <a:cs typeface="Constantia"/>
              </a:rPr>
              <a:t>s</a:t>
            </a:r>
            <a:r>
              <a:rPr sz="2000" spc="-5" dirty="0">
                <a:latin typeface="Constantia"/>
                <a:cs typeface="Constantia"/>
              </a:rPr>
              <a:t>i</a:t>
            </a:r>
            <a:r>
              <a:rPr sz="2000" spc="5" dirty="0">
                <a:latin typeface="Constantia"/>
                <a:cs typeface="Constantia"/>
              </a:rPr>
              <a:t>c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dirty="0">
                <a:latin typeface="Constantia"/>
                <a:cs typeface="Constantia"/>
              </a:rPr>
              <a:t>l</a:t>
            </a:r>
            <a:r>
              <a:rPr sz="2000" spc="-15" dirty="0">
                <a:latin typeface="Constantia"/>
                <a:cs typeface="Constantia"/>
              </a:rPr>
              <a:t>l</a:t>
            </a:r>
            <a:r>
              <a:rPr sz="2000" dirty="0">
                <a:latin typeface="Constantia"/>
                <a:cs typeface="Constantia"/>
              </a:rPr>
              <a:t>y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un</a:t>
            </a:r>
            <a:r>
              <a:rPr sz="2000" spc="-5" dirty="0">
                <a:latin typeface="Constantia"/>
                <a:cs typeface="Constantia"/>
              </a:rPr>
              <a:t>ab</a:t>
            </a:r>
            <a:r>
              <a:rPr sz="2000" dirty="0">
                <a:latin typeface="Constantia"/>
                <a:cs typeface="Constantia"/>
              </a:rPr>
              <a:t>le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o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f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spc="-1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m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one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45" dirty="0">
                <a:latin typeface="Constantia"/>
                <a:cs typeface="Constantia"/>
              </a:rPr>
              <a:t>y</a:t>
            </a:r>
            <a:r>
              <a:rPr sz="2000" spc="-5" dirty="0">
                <a:latin typeface="Constantia"/>
                <a:cs typeface="Constantia"/>
              </a:rPr>
              <a:t>ea</a:t>
            </a:r>
            <a:r>
              <a:rPr sz="2000" spc="-15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.</a:t>
            </a:r>
          </a:p>
          <a:p>
            <a:pPr marL="355600" marR="5080" indent="-342900">
              <a:lnSpc>
                <a:spcPct val="70000"/>
              </a:lnSpc>
              <a:spcBef>
                <a:spcPts val="1795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17500" algn="l"/>
              </a:tabLst>
            </a:pPr>
            <a:r>
              <a:rPr sz="2000" spc="-10" dirty="0">
                <a:latin typeface="Constantia"/>
                <a:cs typeface="Constantia"/>
              </a:rPr>
              <a:t>I</a:t>
            </a:r>
            <a:r>
              <a:rPr sz="2000" spc="-20" dirty="0">
                <a:latin typeface="Constantia"/>
                <a:cs typeface="Constantia"/>
              </a:rPr>
              <a:t>n</a:t>
            </a:r>
            <a:r>
              <a:rPr sz="2000" spc="-25" dirty="0">
                <a:latin typeface="Constantia"/>
                <a:cs typeface="Constantia"/>
              </a:rPr>
              <a:t>f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m</a:t>
            </a:r>
            <a:r>
              <a:rPr sz="2000" dirty="0">
                <a:latin typeface="Constantia"/>
                <a:cs typeface="Constantia"/>
              </a:rPr>
              <a:t>ati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n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</a:t>
            </a:r>
            <a:r>
              <a:rPr sz="2000" spc="-10" dirty="0">
                <a:latin typeface="Constantia"/>
                <a:cs typeface="Constantia"/>
              </a:rPr>
              <a:t>b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ut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50" dirty="0">
                <a:latin typeface="Constantia"/>
                <a:cs typeface="Constantia"/>
              </a:rPr>
              <a:t>w</a:t>
            </a:r>
            <a:r>
              <a:rPr sz="2000" spc="-15" dirty="0">
                <a:latin typeface="Constantia"/>
                <a:cs typeface="Constantia"/>
              </a:rPr>
              <a:t>hat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65" dirty="0">
                <a:latin typeface="Constantia"/>
                <a:cs typeface="Constantia"/>
              </a:rPr>
              <a:t>y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u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pl</a:t>
            </a:r>
            <a:r>
              <a:rPr sz="2000" dirty="0">
                <a:latin typeface="Constantia"/>
                <a:cs typeface="Constantia"/>
              </a:rPr>
              <a:t>an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35" dirty="0">
                <a:latin typeface="Constantia"/>
                <a:cs typeface="Constantia"/>
              </a:rPr>
              <a:t>t</a:t>
            </a:r>
            <a:r>
              <a:rPr sz="2000" spc="-15" dirty="0">
                <a:latin typeface="Constantia"/>
                <a:cs typeface="Constantia"/>
              </a:rPr>
              <a:t>o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p</a:t>
            </a:r>
            <a:r>
              <a:rPr sz="2000" spc="-45" dirty="0">
                <a:latin typeface="Constantia"/>
                <a:cs typeface="Constantia"/>
              </a:rPr>
              <a:t>r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spc="-10" dirty="0">
                <a:latin typeface="Constantia"/>
                <a:cs typeface="Constantia"/>
              </a:rPr>
              <a:t>d</a:t>
            </a:r>
            <a:r>
              <a:rPr sz="2000" dirty="0">
                <a:latin typeface="Constantia"/>
                <a:cs typeface="Constantia"/>
              </a:rPr>
              <a:t>u</a:t>
            </a:r>
            <a:r>
              <a:rPr sz="2000" spc="-55" dirty="0">
                <a:latin typeface="Constantia"/>
                <a:cs typeface="Constantia"/>
              </a:rPr>
              <a:t>c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n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</a:t>
            </a:r>
            <a:r>
              <a:rPr sz="2000" spc="-15" dirty="0">
                <a:latin typeface="Constantia"/>
                <a:cs typeface="Constantia"/>
              </a:rPr>
              <a:t>he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far</a:t>
            </a:r>
            <a:r>
              <a:rPr sz="2000" dirty="0">
                <a:latin typeface="Constantia"/>
                <a:cs typeface="Constantia"/>
              </a:rPr>
              <a:t>m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d</a:t>
            </a:r>
            <a:r>
              <a:rPr sz="2000" dirty="0">
                <a:latin typeface="Constantia"/>
                <a:cs typeface="Constantia"/>
              </a:rPr>
              <a:t>uri</a:t>
            </a:r>
            <a:r>
              <a:rPr sz="2000" spc="-5" dirty="0">
                <a:latin typeface="Constantia"/>
                <a:cs typeface="Constantia"/>
              </a:rPr>
              <a:t>n</a:t>
            </a:r>
            <a:r>
              <a:rPr sz="2000" spc="-15" dirty="0">
                <a:latin typeface="Constantia"/>
                <a:cs typeface="Constantia"/>
              </a:rPr>
              <a:t>g</a:t>
            </a:r>
            <a:r>
              <a:rPr sz="2000" spc="-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</a:t>
            </a:r>
            <a:r>
              <a:rPr sz="2000" spc="-15" dirty="0">
                <a:latin typeface="Constantia"/>
                <a:cs typeface="Constantia"/>
              </a:rPr>
              <a:t>he</a:t>
            </a:r>
            <a:r>
              <a:rPr sz="2000" spc="-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</a:t>
            </a:r>
            <a:r>
              <a:rPr sz="2000" spc="-5" dirty="0">
                <a:latin typeface="Constantia"/>
                <a:cs typeface="Constantia"/>
              </a:rPr>
              <a:t>n</a:t>
            </a:r>
            <a:r>
              <a:rPr sz="2000" spc="-10" dirty="0">
                <a:latin typeface="Constantia"/>
                <a:cs typeface="Constantia"/>
              </a:rPr>
              <a:t>s</a:t>
            </a:r>
            <a:r>
              <a:rPr sz="2000" dirty="0">
                <a:latin typeface="Constantia"/>
                <a:cs typeface="Constantia"/>
              </a:rPr>
              <a:t>u</a:t>
            </a:r>
            <a:r>
              <a:rPr sz="2000" spc="-35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ed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65" dirty="0">
                <a:latin typeface="Constantia"/>
                <a:cs typeface="Constantia"/>
              </a:rPr>
              <a:t>y</a:t>
            </a:r>
            <a:r>
              <a:rPr sz="2000" spc="-15" dirty="0">
                <a:latin typeface="Constantia"/>
                <a:cs typeface="Constantia"/>
              </a:rPr>
              <a:t>ea</a:t>
            </a:r>
            <a:r>
              <a:rPr sz="2000" dirty="0">
                <a:latin typeface="Constantia"/>
                <a:cs typeface="Constantia"/>
              </a:rPr>
              <a:t>r</a:t>
            </a:r>
          </a:p>
          <a:p>
            <a:pPr marL="806450" lvl="1" indent="-342900">
              <a:lnSpc>
                <a:spcPct val="100000"/>
              </a:lnSpc>
              <a:spcBef>
                <a:spcPts val="48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sz="2000" spc="-40" dirty="0">
                <a:latin typeface="Constantia"/>
                <a:cs typeface="Constantia"/>
              </a:rPr>
              <a:t>U</a:t>
            </a:r>
            <a:r>
              <a:rPr sz="2000" dirty="0">
                <a:latin typeface="Constantia"/>
                <a:cs typeface="Constantia"/>
              </a:rPr>
              <a:t>sed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o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spc="-40" dirty="0">
                <a:latin typeface="Constantia"/>
                <a:cs typeface="Constantia"/>
              </a:rPr>
              <a:t>c</a:t>
            </a:r>
            <a:r>
              <a:rPr sz="2000" spc="-5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m</a:t>
            </a:r>
            <a:r>
              <a:rPr sz="2000" spc="-10" dirty="0">
                <a:latin typeface="Constantia"/>
                <a:cs typeface="Constantia"/>
              </a:rPr>
              <a:t>p</a:t>
            </a:r>
            <a:r>
              <a:rPr sz="2000" dirty="0">
                <a:latin typeface="Constantia"/>
                <a:cs typeface="Constantia"/>
              </a:rPr>
              <a:t>le</a:t>
            </a:r>
            <a:r>
              <a:rPr sz="2000" spc="-25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the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</a:t>
            </a:r>
            <a:r>
              <a:rPr sz="2000" spc="-5" dirty="0">
                <a:latin typeface="Constantia"/>
                <a:cs typeface="Constantia"/>
              </a:rPr>
              <a:t>n</a:t>
            </a:r>
            <a:r>
              <a:rPr sz="2000" spc="-25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5" dirty="0">
                <a:latin typeface="Constantia"/>
                <a:cs typeface="Constantia"/>
              </a:rPr>
              <a:t>n</a:t>
            </a:r>
            <a:r>
              <a:rPr sz="2000" dirty="0">
                <a:latin typeface="Constantia"/>
                <a:cs typeface="Constantia"/>
              </a:rPr>
              <a:t>ded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85" dirty="0">
                <a:latin typeface="Constantia"/>
                <a:cs typeface="Constantia"/>
              </a:rPr>
              <a:t>F</a:t>
            </a:r>
            <a:r>
              <a:rPr sz="2000" spc="-5" dirty="0">
                <a:latin typeface="Constantia"/>
                <a:cs typeface="Constantia"/>
              </a:rPr>
              <a:t>ar</a:t>
            </a:r>
            <a:r>
              <a:rPr sz="2000" dirty="0">
                <a:latin typeface="Constantia"/>
                <a:cs typeface="Constantia"/>
              </a:rPr>
              <a:t>m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O</a:t>
            </a:r>
            <a:r>
              <a:rPr sz="2000" spc="-10" dirty="0">
                <a:latin typeface="Constantia"/>
                <a:cs typeface="Constantia"/>
              </a:rPr>
              <a:t>p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4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a</a:t>
            </a:r>
            <a:r>
              <a:rPr sz="2000" dirty="0">
                <a:latin typeface="Constantia"/>
                <a:cs typeface="Constantia"/>
              </a:rPr>
              <a:t>t</a:t>
            </a:r>
            <a:r>
              <a:rPr sz="2000" spc="-5" dirty="0">
                <a:latin typeface="Constantia"/>
                <a:cs typeface="Constantia"/>
              </a:rPr>
              <a:t>io</a:t>
            </a:r>
            <a:r>
              <a:rPr sz="2000" dirty="0">
                <a:latin typeface="Constantia"/>
                <a:cs typeface="Constantia"/>
              </a:rPr>
              <a:t>n</a:t>
            </a:r>
            <a:r>
              <a:rPr sz="2000" spc="-2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10" dirty="0">
                <a:latin typeface="Constantia"/>
                <a:cs typeface="Constantia"/>
              </a:rPr>
              <a:t>p</a:t>
            </a:r>
            <a:r>
              <a:rPr sz="2000" spc="-5" dirty="0">
                <a:latin typeface="Constantia"/>
                <a:cs typeface="Constantia"/>
              </a:rPr>
              <a:t>ort</a:t>
            </a:r>
            <a:endParaRPr sz="2000" dirty="0">
              <a:latin typeface="Constantia"/>
              <a:cs typeface="Constantia"/>
            </a:endParaRPr>
          </a:p>
          <a:p>
            <a:pPr marL="355600" indent="-342900">
              <a:lnSpc>
                <a:spcPct val="100000"/>
              </a:lnSpc>
              <a:spcBef>
                <a:spcPts val="93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17500" algn="l"/>
              </a:tabLst>
            </a:pPr>
            <a:r>
              <a:rPr sz="2000" dirty="0">
                <a:latin typeface="Constantia"/>
                <a:cs typeface="Constantia"/>
              </a:rPr>
              <a:t>Ot</a:t>
            </a:r>
            <a:r>
              <a:rPr sz="2000" spc="-15" dirty="0">
                <a:latin typeface="Constantia"/>
                <a:cs typeface="Constantia"/>
              </a:rPr>
              <a:t>her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</a:t>
            </a:r>
            <a:r>
              <a:rPr sz="2000" spc="-5" dirty="0">
                <a:latin typeface="Constantia"/>
                <a:cs typeface="Constantia"/>
              </a:rPr>
              <a:t>n</a:t>
            </a:r>
            <a:r>
              <a:rPr sz="2000" spc="-25" dirty="0">
                <a:latin typeface="Constantia"/>
                <a:cs typeface="Constantia"/>
              </a:rPr>
              <a:t>f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r</a:t>
            </a:r>
            <a:r>
              <a:rPr sz="2000" spc="-5" dirty="0">
                <a:latin typeface="Constantia"/>
                <a:cs typeface="Constantia"/>
              </a:rPr>
              <a:t>m</a:t>
            </a:r>
            <a:r>
              <a:rPr sz="2000" dirty="0">
                <a:latin typeface="Constantia"/>
                <a:cs typeface="Constantia"/>
              </a:rPr>
              <a:t>ati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n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as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appl</a:t>
            </a:r>
            <a:r>
              <a:rPr sz="2000" dirty="0">
                <a:latin typeface="Constantia"/>
                <a:cs typeface="Constantia"/>
              </a:rPr>
              <a:t>i</a:t>
            </a:r>
            <a:r>
              <a:rPr sz="2000" spc="-5" dirty="0">
                <a:latin typeface="Constantia"/>
                <a:cs typeface="Constantia"/>
              </a:rPr>
              <a:t>c</a:t>
            </a:r>
            <a:r>
              <a:rPr sz="2000" dirty="0">
                <a:latin typeface="Constantia"/>
                <a:cs typeface="Constantia"/>
              </a:rPr>
              <a:t>a</a:t>
            </a:r>
            <a:r>
              <a:rPr sz="2000" spc="-10" dirty="0">
                <a:latin typeface="Constantia"/>
                <a:cs typeface="Constantia"/>
              </a:rPr>
              <a:t>b</a:t>
            </a:r>
            <a:r>
              <a:rPr sz="2000" spc="-15" dirty="0">
                <a:latin typeface="Constantia"/>
                <a:cs typeface="Constantia"/>
              </a:rPr>
              <a:t>l</a:t>
            </a:r>
            <a:r>
              <a:rPr sz="2000" dirty="0">
                <a:latin typeface="Constantia"/>
                <a:cs typeface="Constantia"/>
              </a:rPr>
              <a:t>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95452" y="5138636"/>
            <a:ext cx="8724646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16865" algn="l"/>
              </a:tabLst>
            </a:pPr>
            <a:r>
              <a:rPr sz="2000" spc="-5" dirty="0">
                <a:latin typeface="Constantia"/>
                <a:cs typeface="Constantia"/>
              </a:rPr>
              <a:t>Such</a:t>
            </a:r>
            <a:r>
              <a:rPr lang="en-US" sz="2000" spc="-5" dirty="0">
                <a:latin typeface="Constantia"/>
                <a:cs typeface="Constantia"/>
              </a:rPr>
              <a:t> as supporting records, your organic certification, inventory or accounts receivable information…</a:t>
            </a:r>
            <a:endParaRPr sz="2000" dirty="0">
              <a:latin typeface="Constantia"/>
              <a:cs typeface="Constantia"/>
            </a:endParaRPr>
          </a:p>
        </p:txBody>
      </p:sp>
      <p:pic>
        <p:nvPicPr>
          <p:cNvPr id="6" name="Picture 7" descr="RM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8D524-BD66-42BF-ABC4-7BC34DBE2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3348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F3FEB-0D7A-4DCF-80AD-A6753C80F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tax returns used for WFRP?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6C873-C645-4120-B7B0-4D91E88EF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Determine amount of revenue from insurable items to calculate “allowable revenue” for previous years.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These totals are entered on the Whole-Farm History Report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The Federal farm income tax forms are your “revenue history” and act similar to an Actual Production History (APH) used for other Federal crop insurance</a:t>
            </a:r>
          </a:p>
          <a:p>
            <a:endParaRPr lang="en-US" sz="2800" dirty="0"/>
          </a:p>
        </p:txBody>
      </p:sp>
      <p:pic>
        <p:nvPicPr>
          <p:cNvPr id="4" name="Picture 7" descr="RMA Logo">
            <a:extLst>
              <a:ext uri="{FF2B5EF4-FFF2-40B4-BE49-F238E27FC236}">
                <a16:creationId xmlns:a16="http://schemas.microsoft.com/office/drawing/2014/main" id="{6C653AE5-732D-4411-9917-05FD2D68C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A63CD5-5116-4C53-9765-3E8BA1324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57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F3FEB-0D7A-4DCF-80AD-A6753C80F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USDA Fruit &amp; Vegetable Industry Advisory </a:t>
            </a:r>
            <a:r>
              <a:rPr lang="en-US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Committee Draft Recommendations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6C873-C645-4120-B7B0-4D91E88EF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Enhance education efforts for both producers and crop insurance agents and simplify the reporting requirements necessary for participation.</a:t>
            </a:r>
          </a:p>
          <a:p>
            <a:pPr marL="635508" lvl="1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RMA education plans</a:t>
            </a:r>
            <a:endParaRPr lang="en-US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Evaluate the $8,500,000 revenue limit and adjust (annually) to correspond with current inflation rates.</a:t>
            </a:r>
          </a:p>
          <a:p>
            <a:pPr marL="635508" lvl="1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WFRP covers up to $8.5 million – insured farm revenue multiplied by coverage level selected</a:t>
            </a:r>
          </a:p>
          <a:p>
            <a:pPr marL="635508" lvl="1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Recommended revenue limit amount?</a:t>
            </a:r>
            <a:endParaRPr lang="en-US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 a product – similar to WFRP – for beginning farmers that do not have the five-year operational experience.</a:t>
            </a:r>
          </a:p>
          <a:p>
            <a:pPr marL="635508" lvl="1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Existing provisions for beginning farmers</a:t>
            </a:r>
            <a:endParaRPr lang="en-US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  <p:pic>
        <p:nvPicPr>
          <p:cNvPr id="4" name="Picture 7" descr="RMA Logo">
            <a:extLst>
              <a:ext uri="{FF2B5EF4-FFF2-40B4-BE49-F238E27FC236}">
                <a16:creationId xmlns:a16="http://schemas.microsoft.com/office/drawing/2014/main" id="{6C653AE5-732D-4411-9917-05FD2D68C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202090-CBC1-4BA4-864E-CFDC8719B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086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FF79B-7C8C-42D0-9452-227A4DCF20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7280" y="-1450757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Whole Farm Revenue Protection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63430" y="224058"/>
            <a:ext cx="8331631" cy="107072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/>
              <a:t>Whole-Farm Revenue Protection (WFRP) 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53379" y="1781203"/>
            <a:ext cx="11203493" cy="4354793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Agricultural Act of 2014 (Farm Bill) instructed RMA to develop a whole-farm diversified risk management plan of insurance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Since 2015, WFRP has provided coverage for all revenue produced on a farm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Includes farms with specialty or organic commodities (crops and livestock), or those marketing to local, regional, farm-identity preserved, specialty, or direct markets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first crop insurance product available nationwide, in every county in the United States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Currently there is more than $2.1 billion in WFRP liabilities nationwide, with 1,934 WFRP policies sold (as of 10/26/2021)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011987" y="6459784"/>
            <a:ext cx="1312025" cy="365125"/>
          </a:xfrm>
          <a:prstGeom prst="rect">
            <a:avLst/>
          </a:prstGeom>
        </p:spPr>
        <p:txBody>
          <a:bodyPr/>
          <a:lstStyle/>
          <a:p>
            <a:fld id="{D8951857-208A-4535-A741-C8E8003B9BCD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557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5676" y="439444"/>
            <a:ext cx="1124102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4955" algn="ctr">
              <a:lnSpc>
                <a:spcPct val="100000"/>
              </a:lnSpc>
            </a:pPr>
            <a:r>
              <a:rPr b="1" spc="-25" dirty="0"/>
              <a:t>What</a:t>
            </a:r>
            <a:r>
              <a:rPr b="1" spc="-170" dirty="0"/>
              <a:t> </a:t>
            </a:r>
            <a:r>
              <a:rPr b="1" spc="-5" dirty="0"/>
              <a:t>d</a:t>
            </a:r>
            <a:r>
              <a:rPr b="1" spc="-25" dirty="0"/>
              <a:t>o</a:t>
            </a:r>
            <a:r>
              <a:rPr b="1" spc="-20" dirty="0"/>
              <a:t>es</a:t>
            </a:r>
            <a:r>
              <a:rPr b="1" spc="-130" dirty="0"/>
              <a:t> </a:t>
            </a:r>
            <a:r>
              <a:rPr b="1" spc="-40" dirty="0"/>
              <a:t>W</a:t>
            </a:r>
            <a:r>
              <a:rPr b="1" dirty="0"/>
              <a:t>F</a:t>
            </a:r>
            <a:r>
              <a:rPr b="1" spc="-5" dirty="0"/>
              <a:t>R</a:t>
            </a:r>
            <a:r>
              <a:rPr b="1" spc="-25" dirty="0"/>
              <a:t>P</a:t>
            </a:r>
            <a:r>
              <a:rPr b="1" spc="-130" dirty="0"/>
              <a:t> </a:t>
            </a:r>
            <a:r>
              <a:rPr b="1" spc="-80" dirty="0"/>
              <a:t>c</a:t>
            </a:r>
            <a:r>
              <a:rPr b="1" spc="-75" dirty="0"/>
              <a:t>o</a:t>
            </a:r>
            <a:r>
              <a:rPr b="1" spc="-105" dirty="0"/>
              <a:t>v</a:t>
            </a:r>
            <a:r>
              <a:rPr b="1" dirty="0"/>
              <a:t>er</a:t>
            </a:r>
            <a:r>
              <a:rPr b="1" spc="-20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32010" y="1734689"/>
            <a:ext cx="6134100" cy="3890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1162685" indent="-457200">
              <a:lnSpc>
                <a:spcPts val="303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17500" algn="l"/>
              </a:tabLst>
            </a:pPr>
            <a:r>
              <a:rPr sz="2800" spc="-60" dirty="0">
                <a:latin typeface="Constantia"/>
                <a:cs typeface="Constantia"/>
              </a:rPr>
              <a:t>R</a:t>
            </a:r>
            <a:r>
              <a:rPr sz="2800" spc="-15" dirty="0">
                <a:latin typeface="Constantia"/>
                <a:cs typeface="Constantia"/>
              </a:rPr>
              <a:t>e</a:t>
            </a:r>
            <a:r>
              <a:rPr sz="2800" spc="-85" dirty="0">
                <a:latin typeface="Constantia"/>
                <a:cs typeface="Constantia"/>
              </a:rPr>
              <a:t>v</a:t>
            </a:r>
            <a:r>
              <a:rPr sz="2800" spc="-15" dirty="0">
                <a:latin typeface="Constantia"/>
                <a:cs typeface="Constantia"/>
              </a:rPr>
              <a:t>enue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f</a:t>
            </a:r>
            <a:r>
              <a:rPr sz="2800" spc="-55" dirty="0">
                <a:latin typeface="Constantia"/>
                <a:cs typeface="Constantia"/>
              </a:rPr>
              <a:t>r</a:t>
            </a:r>
            <a:r>
              <a:rPr sz="2800" spc="-20" dirty="0">
                <a:latin typeface="Constantia"/>
                <a:cs typeface="Constantia"/>
              </a:rPr>
              <a:t>om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al</a:t>
            </a:r>
            <a:r>
              <a:rPr sz="2800" spc="-10" dirty="0">
                <a:latin typeface="Constantia"/>
                <a:cs typeface="Constantia"/>
              </a:rPr>
              <a:t>l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c</a:t>
            </a:r>
            <a:r>
              <a:rPr sz="2800" spc="-20" dirty="0">
                <a:latin typeface="Constantia"/>
                <a:cs typeface="Constantia"/>
              </a:rPr>
              <a:t>ommoditi</a:t>
            </a:r>
            <a:r>
              <a:rPr sz="2800" spc="-15" dirty="0">
                <a:latin typeface="Constantia"/>
                <a:cs typeface="Constantia"/>
              </a:rPr>
              <a:t>es</a:t>
            </a:r>
            <a:r>
              <a:rPr sz="2800" spc="-10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p</a:t>
            </a:r>
            <a:r>
              <a:rPr sz="2800" spc="-55" dirty="0">
                <a:latin typeface="Constantia"/>
                <a:cs typeface="Constantia"/>
              </a:rPr>
              <a:t>r</a:t>
            </a:r>
            <a:r>
              <a:rPr sz="2800" spc="-20" dirty="0">
                <a:latin typeface="Constantia"/>
                <a:cs typeface="Constantia"/>
              </a:rPr>
              <a:t>o</a:t>
            </a:r>
            <a:r>
              <a:rPr sz="2800" spc="-25" dirty="0">
                <a:latin typeface="Constantia"/>
                <a:cs typeface="Constantia"/>
              </a:rPr>
              <a:t>d</a:t>
            </a:r>
            <a:r>
              <a:rPr sz="2800" spc="-20" dirty="0">
                <a:latin typeface="Constantia"/>
                <a:cs typeface="Constantia"/>
              </a:rPr>
              <a:t>u</a:t>
            </a:r>
            <a:r>
              <a:rPr sz="2800" spc="-70" dirty="0">
                <a:latin typeface="Constantia"/>
                <a:cs typeface="Constantia"/>
              </a:rPr>
              <a:t>c</a:t>
            </a:r>
            <a:r>
              <a:rPr sz="2800" spc="-15" dirty="0">
                <a:latin typeface="Constantia"/>
                <a:cs typeface="Constantia"/>
              </a:rPr>
              <a:t>ed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on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th</a:t>
            </a:r>
            <a:r>
              <a:rPr sz="2800" spc="-15" dirty="0">
                <a:latin typeface="Constantia"/>
                <a:cs typeface="Constantia"/>
              </a:rPr>
              <a:t>e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fa</a:t>
            </a:r>
            <a:r>
              <a:rPr sz="2800" spc="-20" dirty="0">
                <a:latin typeface="Constantia"/>
                <a:cs typeface="Constantia"/>
              </a:rPr>
              <a:t>rm:</a:t>
            </a:r>
            <a:endParaRPr sz="2800" dirty="0">
              <a:latin typeface="Constantia"/>
              <a:cs typeface="Constantia"/>
            </a:endParaRPr>
          </a:p>
          <a:p>
            <a:pPr marL="806450" lvl="1" indent="-342900">
              <a:lnSpc>
                <a:spcPct val="100000"/>
              </a:lnSpc>
              <a:spcBef>
                <a:spcPts val="89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sz="2400" spc="-10" dirty="0">
                <a:latin typeface="Constantia"/>
                <a:cs typeface="Constantia"/>
              </a:rPr>
              <a:t>I</a:t>
            </a:r>
            <a:r>
              <a:rPr sz="2400" spc="-5" dirty="0">
                <a:latin typeface="Constantia"/>
                <a:cs typeface="Constantia"/>
              </a:rPr>
              <a:t>nc</a:t>
            </a:r>
            <a:r>
              <a:rPr sz="2400" spc="-15" dirty="0">
                <a:latin typeface="Constantia"/>
                <a:cs typeface="Constantia"/>
              </a:rPr>
              <a:t>l</a:t>
            </a:r>
            <a:r>
              <a:rPr sz="2400" dirty="0">
                <a:latin typeface="Constantia"/>
                <a:cs typeface="Constantia"/>
              </a:rPr>
              <a:t>u</a:t>
            </a:r>
            <a:r>
              <a:rPr sz="2400" spc="-10" dirty="0">
                <a:latin typeface="Constantia"/>
                <a:cs typeface="Constantia"/>
              </a:rPr>
              <a:t>d</a:t>
            </a:r>
            <a:r>
              <a:rPr sz="2400" dirty="0">
                <a:latin typeface="Constantia"/>
                <a:cs typeface="Constantia"/>
              </a:rPr>
              <a:t>i</a:t>
            </a:r>
            <a:r>
              <a:rPr sz="2400" spc="-20" dirty="0">
                <a:latin typeface="Constantia"/>
                <a:cs typeface="Constantia"/>
              </a:rPr>
              <a:t>n</a:t>
            </a:r>
            <a:r>
              <a:rPr sz="2400" spc="-15" dirty="0">
                <a:latin typeface="Constantia"/>
                <a:cs typeface="Constantia"/>
              </a:rPr>
              <a:t>g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i</a:t>
            </a:r>
            <a:r>
              <a:rPr sz="2400" spc="-5" dirty="0">
                <a:latin typeface="Constantia"/>
                <a:cs typeface="Constantia"/>
              </a:rPr>
              <a:t>m</a:t>
            </a:r>
            <a:r>
              <a:rPr sz="2400" spc="-15" dirty="0">
                <a:latin typeface="Constantia"/>
                <a:cs typeface="Constantia"/>
              </a:rPr>
              <a:t>al</a:t>
            </a:r>
            <a:r>
              <a:rPr sz="2400" spc="-10" dirty="0">
                <a:latin typeface="Constantia"/>
                <a:cs typeface="Constantia"/>
              </a:rPr>
              <a:t>s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d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i</a:t>
            </a:r>
            <a:r>
              <a:rPr sz="2400" spc="-5" dirty="0">
                <a:latin typeface="Constantia"/>
                <a:cs typeface="Constantia"/>
              </a:rPr>
              <a:t>m</a:t>
            </a:r>
            <a:r>
              <a:rPr sz="2400" spc="-10" dirty="0">
                <a:latin typeface="Constantia"/>
                <a:cs typeface="Constantia"/>
              </a:rPr>
              <a:t>al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</a:t>
            </a:r>
            <a:r>
              <a:rPr sz="2400" spc="-45" dirty="0">
                <a:latin typeface="Constantia"/>
                <a:cs typeface="Constantia"/>
              </a:rPr>
              <a:t>r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10" dirty="0">
                <a:latin typeface="Constantia"/>
                <a:cs typeface="Constantia"/>
              </a:rPr>
              <a:t>d</a:t>
            </a:r>
            <a:r>
              <a:rPr sz="2400" dirty="0">
                <a:latin typeface="Constantia"/>
                <a:cs typeface="Constantia"/>
              </a:rPr>
              <a:t>u</a:t>
            </a:r>
            <a:r>
              <a:rPr sz="2400" spc="-5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10" dirty="0">
                <a:latin typeface="Constantia"/>
                <a:cs typeface="Constantia"/>
              </a:rPr>
              <a:t>s</a:t>
            </a:r>
            <a:endParaRPr sz="2400" dirty="0">
              <a:latin typeface="Constantia"/>
              <a:cs typeface="Constantia"/>
            </a:endParaRPr>
          </a:p>
          <a:p>
            <a:pPr marL="806450" marR="26034" lvl="1" indent="-342900">
              <a:lnSpc>
                <a:spcPts val="2590"/>
              </a:lnSpc>
              <a:spcBef>
                <a:spcPts val="124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sz="2400" spc="-30" dirty="0">
                <a:latin typeface="Constantia"/>
                <a:cs typeface="Constantia"/>
              </a:rPr>
              <a:t>C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5" dirty="0">
                <a:latin typeface="Constantia"/>
                <a:cs typeface="Constantia"/>
              </a:rPr>
              <a:t>mm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10" dirty="0">
                <a:latin typeface="Constantia"/>
                <a:cs typeface="Constantia"/>
              </a:rPr>
              <a:t>d</a:t>
            </a:r>
            <a:r>
              <a:rPr sz="2400" dirty="0">
                <a:latin typeface="Constantia"/>
                <a:cs typeface="Constantia"/>
              </a:rPr>
              <a:t>itie</a:t>
            </a:r>
            <a:r>
              <a:rPr sz="2400" spc="-10" dirty="0">
                <a:latin typeface="Constantia"/>
                <a:cs typeface="Constantia"/>
              </a:rPr>
              <a:t>s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pu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spc="-5" dirty="0">
                <a:latin typeface="Constantia"/>
                <a:cs typeface="Constantia"/>
              </a:rPr>
              <a:t>c</a:t>
            </a:r>
            <a:r>
              <a:rPr sz="2400" spc="-15" dirty="0">
                <a:latin typeface="Constantia"/>
                <a:cs typeface="Constantia"/>
              </a:rPr>
              <a:t>hase</a:t>
            </a:r>
            <a:r>
              <a:rPr sz="2400" dirty="0">
                <a:latin typeface="Constantia"/>
                <a:cs typeface="Constantia"/>
              </a:rPr>
              <a:t>d</a:t>
            </a:r>
            <a:r>
              <a:rPr sz="2400" spc="-25" dirty="0">
                <a:latin typeface="Constantia"/>
                <a:cs typeface="Constantia"/>
              </a:rPr>
              <a:t> f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r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15" dirty="0">
                <a:latin typeface="Constantia"/>
                <a:cs typeface="Constantia"/>
              </a:rPr>
              <a:t>sal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</a:t>
            </a:r>
            <a:r>
              <a:rPr sz="2400" dirty="0">
                <a:latin typeface="Constantia"/>
                <a:cs typeface="Constantia"/>
              </a:rPr>
              <a:t>u</a:t>
            </a:r>
            <a:r>
              <a:rPr sz="2400" spc="-15" dirty="0">
                <a:latin typeface="Constantia"/>
                <a:cs typeface="Constantia"/>
              </a:rPr>
              <a:t>p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o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5</a:t>
            </a:r>
            <a:r>
              <a:rPr sz="2400" spc="-15" dirty="0">
                <a:latin typeface="Constantia"/>
                <a:cs typeface="Constantia"/>
              </a:rPr>
              <a:t>0</a:t>
            </a:r>
            <a:r>
              <a:rPr sz="2400" dirty="0">
                <a:latin typeface="Constantia"/>
                <a:cs typeface="Constantia"/>
              </a:rPr>
              <a:t>%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10" dirty="0">
                <a:latin typeface="Constantia"/>
                <a:cs typeface="Constantia"/>
              </a:rPr>
              <a:t>f</a:t>
            </a:r>
            <a:r>
              <a:rPr sz="2400" spc="20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al)</a:t>
            </a:r>
            <a:endParaRPr sz="2400" dirty="0">
              <a:latin typeface="Constantia"/>
              <a:cs typeface="Constantia"/>
            </a:endParaRPr>
          </a:p>
          <a:p>
            <a:pPr marL="806450" marR="5080" lvl="1" indent="-342900">
              <a:lnSpc>
                <a:spcPts val="259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sz="2400" spc="-5" dirty="0">
                <a:latin typeface="Constantia"/>
                <a:cs typeface="Constantia"/>
              </a:rPr>
              <a:t>E</a:t>
            </a:r>
            <a:r>
              <a:rPr sz="2400" spc="-65" dirty="0">
                <a:latin typeface="Constantia"/>
                <a:cs typeface="Constantia"/>
              </a:rPr>
              <a:t>x</a:t>
            </a:r>
            <a:r>
              <a:rPr sz="2400" spc="-5" dirty="0">
                <a:latin typeface="Constantia"/>
                <a:cs typeface="Constantia"/>
              </a:rPr>
              <a:t>cl</a:t>
            </a:r>
            <a:r>
              <a:rPr sz="2400" dirty="0">
                <a:latin typeface="Constantia"/>
                <a:cs typeface="Constantia"/>
              </a:rPr>
              <a:t>u</a:t>
            </a:r>
            <a:r>
              <a:rPr sz="2400" spc="-10" dirty="0">
                <a:latin typeface="Constantia"/>
                <a:cs typeface="Constantia"/>
              </a:rPr>
              <a:t>d</a:t>
            </a:r>
            <a:r>
              <a:rPr sz="2400" dirty="0">
                <a:latin typeface="Constantia"/>
                <a:cs typeface="Constantia"/>
              </a:rPr>
              <a:t>i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spc="-15" dirty="0">
                <a:latin typeface="Constantia"/>
                <a:cs typeface="Constantia"/>
              </a:rPr>
              <a:t>g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ti</a:t>
            </a:r>
            <a:r>
              <a:rPr sz="2400" spc="-5" dirty="0">
                <a:latin typeface="Constantia"/>
                <a:cs typeface="Constantia"/>
              </a:rPr>
              <a:t>m</a:t>
            </a:r>
            <a:r>
              <a:rPr sz="2400" spc="-10" dirty="0">
                <a:latin typeface="Constantia"/>
                <a:cs typeface="Constantia"/>
              </a:rPr>
              <a:t>b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190" dirty="0">
                <a:latin typeface="Constantia"/>
                <a:cs typeface="Constantia"/>
              </a:rPr>
              <a:t>r</a:t>
            </a:r>
            <a:r>
              <a:rPr sz="2400" spc="-10" dirty="0">
                <a:latin typeface="Constantia"/>
                <a:cs typeface="Constantia"/>
              </a:rPr>
              <a:t>,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f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4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10" dirty="0">
                <a:latin typeface="Constantia"/>
                <a:cs typeface="Constantia"/>
              </a:rPr>
              <a:t>s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10" dirty="0">
                <a:latin typeface="Constantia"/>
                <a:cs typeface="Constantia"/>
              </a:rPr>
              <a:t>,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f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4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10" dirty="0">
                <a:latin typeface="Constantia"/>
                <a:cs typeface="Constantia"/>
              </a:rPr>
              <a:t>s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spc="-25" dirty="0">
                <a:latin typeface="Constantia"/>
                <a:cs typeface="Constantia"/>
              </a:rPr>
              <a:t>d</a:t>
            </a:r>
            <a:r>
              <a:rPr sz="2400" dirty="0">
                <a:latin typeface="Constantia"/>
                <a:cs typeface="Constantia"/>
              </a:rPr>
              <a:t>u</a:t>
            </a:r>
            <a:r>
              <a:rPr sz="2400" spc="-5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35" dirty="0">
                <a:latin typeface="Constantia"/>
                <a:cs typeface="Constantia"/>
              </a:rPr>
              <a:t>s</a:t>
            </a:r>
            <a:r>
              <a:rPr sz="2400" spc="-10" dirty="0">
                <a:latin typeface="Constantia"/>
                <a:cs typeface="Constantia"/>
              </a:rPr>
              <a:t>,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d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i</a:t>
            </a:r>
            <a:r>
              <a:rPr sz="2400" spc="-5" dirty="0">
                <a:latin typeface="Constantia"/>
                <a:cs typeface="Constantia"/>
              </a:rPr>
              <a:t>m</a:t>
            </a:r>
            <a:r>
              <a:rPr sz="2400" spc="-15" dirty="0">
                <a:latin typeface="Constantia"/>
                <a:cs typeface="Constantia"/>
              </a:rPr>
              <a:t>al</a:t>
            </a:r>
            <a:r>
              <a:rPr sz="2400" spc="-10" dirty="0">
                <a:latin typeface="Constantia"/>
                <a:cs typeface="Constantia"/>
              </a:rPr>
              <a:t>s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f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r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sp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rt</a:t>
            </a:r>
            <a:r>
              <a:rPr sz="2400" spc="-10" dirty="0">
                <a:latin typeface="Constantia"/>
                <a:cs typeface="Constantia"/>
              </a:rPr>
              <a:t>,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sh</a:t>
            </a:r>
            <a:r>
              <a:rPr sz="2400" spc="-65" dirty="0">
                <a:latin typeface="Constantia"/>
                <a:cs typeface="Constantia"/>
              </a:rPr>
              <a:t>o</a:t>
            </a:r>
            <a:r>
              <a:rPr sz="2400" spc="-20" dirty="0">
                <a:latin typeface="Constantia"/>
                <a:cs typeface="Constantia"/>
              </a:rPr>
              <a:t>w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r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pe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10" dirty="0">
                <a:latin typeface="Constantia"/>
                <a:cs typeface="Constantia"/>
              </a:rPr>
              <a:t>s</a:t>
            </a:r>
            <a:endParaRPr sz="2400" dirty="0">
              <a:latin typeface="Constantia"/>
              <a:cs typeface="Constantia"/>
            </a:endParaRPr>
          </a:p>
          <a:p>
            <a:pPr marL="469900" indent="-457200">
              <a:lnSpc>
                <a:spcPct val="100000"/>
              </a:lnSpc>
              <a:spcBef>
                <a:spcPts val="1395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17500" algn="l"/>
              </a:tabLst>
            </a:pPr>
            <a:r>
              <a:rPr sz="2800" spc="-60" dirty="0">
                <a:latin typeface="Constantia"/>
                <a:cs typeface="Constantia"/>
              </a:rPr>
              <a:t>R</a:t>
            </a:r>
            <a:r>
              <a:rPr sz="2800" spc="-15" dirty="0">
                <a:latin typeface="Constantia"/>
                <a:cs typeface="Constantia"/>
              </a:rPr>
              <a:t>e</a:t>
            </a:r>
            <a:r>
              <a:rPr sz="2800" spc="-20" dirty="0">
                <a:latin typeface="Constantia"/>
                <a:cs typeface="Constantia"/>
              </a:rPr>
              <a:t>pl</a:t>
            </a:r>
            <a:r>
              <a:rPr sz="2800" spc="-15" dirty="0">
                <a:latin typeface="Constantia"/>
                <a:cs typeface="Constantia"/>
              </a:rPr>
              <a:t>ant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c</a:t>
            </a:r>
            <a:r>
              <a:rPr sz="2800" spc="-20" dirty="0">
                <a:latin typeface="Constantia"/>
                <a:cs typeface="Constantia"/>
              </a:rPr>
              <a:t>ost</a:t>
            </a:r>
            <a:r>
              <a:rPr sz="2800" spc="-15" dirty="0">
                <a:latin typeface="Constantia"/>
                <a:cs typeface="Constantia"/>
              </a:rPr>
              <a:t>s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spc="-20" dirty="0">
                <a:latin typeface="Constantia"/>
                <a:cs typeface="Constantia"/>
              </a:rPr>
              <a:t>w</a:t>
            </a:r>
            <a:r>
              <a:rPr sz="2800" spc="-10" dirty="0">
                <a:latin typeface="Constantia"/>
                <a:cs typeface="Constantia"/>
              </a:rPr>
              <a:t>i</a:t>
            </a:r>
            <a:r>
              <a:rPr sz="2800" spc="-15" dirty="0">
                <a:latin typeface="Constantia"/>
                <a:cs typeface="Constantia"/>
              </a:rPr>
              <a:t>t</a:t>
            </a:r>
            <a:r>
              <a:rPr sz="2800" spc="-20" dirty="0">
                <a:latin typeface="Constantia"/>
                <a:cs typeface="Constantia"/>
              </a:rPr>
              <a:t>h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a</a:t>
            </a:r>
            <a:r>
              <a:rPr sz="2800" spc="-25" dirty="0">
                <a:latin typeface="Constantia"/>
                <a:cs typeface="Constantia"/>
              </a:rPr>
              <a:t>pp</a:t>
            </a:r>
            <a:r>
              <a:rPr sz="2800" spc="-55" dirty="0">
                <a:latin typeface="Constantia"/>
                <a:cs typeface="Constantia"/>
              </a:rPr>
              <a:t>r</a:t>
            </a:r>
            <a:r>
              <a:rPr sz="2800" spc="-60" dirty="0">
                <a:latin typeface="Constantia"/>
                <a:cs typeface="Constantia"/>
              </a:rPr>
              <a:t>o</a:t>
            </a:r>
            <a:r>
              <a:rPr sz="2800" spc="-35" dirty="0">
                <a:latin typeface="Constantia"/>
                <a:cs typeface="Constantia"/>
              </a:rPr>
              <a:t>v</a:t>
            </a:r>
            <a:r>
              <a:rPr sz="2800" spc="-15" dirty="0">
                <a:latin typeface="Constantia"/>
                <a:cs typeface="Constantia"/>
              </a:rPr>
              <a:t>al)</a:t>
            </a:r>
            <a:endParaRPr sz="2800" dirty="0">
              <a:latin typeface="Constantia"/>
              <a:cs typeface="Constantia"/>
            </a:endParaRPr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676" y="1676400"/>
            <a:ext cx="4076699" cy="358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7" descr="RM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9B2F6-8F2D-44C3-86EA-2D53CFD6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974452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5957C3-9349-4399-AEF6-DDD24B00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1450757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How is the amount of insured revenue determined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600200" y="762000"/>
            <a:ext cx="1023048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469765" algn="l"/>
              </a:tabLst>
            </a:pPr>
            <a:r>
              <a:rPr sz="3600" spc="-90" dirty="0">
                <a:latin typeface="Constantia"/>
                <a:cs typeface="Constantia"/>
              </a:rPr>
              <a:t>H</a:t>
            </a:r>
            <a:r>
              <a:rPr sz="3600" spc="-95" dirty="0">
                <a:latin typeface="Constantia"/>
                <a:cs typeface="Constantia"/>
              </a:rPr>
              <a:t>o</a:t>
            </a:r>
            <a:r>
              <a:rPr sz="3600" spc="-30" dirty="0">
                <a:latin typeface="Constantia"/>
                <a:cs typeface="Constantia"/>
              </a:rPr>
              <a:t>w</a:t>
            </a:r>
            <a:r>
              <a:rPr sz="3600" spc="-6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i</a:t>
            </a:r>
            <a:r>
              <a:rPr sz="3600" spc="-15" dirty="0">
                <a:latin typeface="Constantia"/>
                <a:cs typeface="Constantia"/>
              </a:rPr>
              <a:t>s</a:t>
            </a:r>
            <a:r>
              <a:rPr sz="3600" spc="-9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t</a:t>
            </a:r>
            <a:r>
              <a:rPr sz="3600" spc="-25" dirty="0">
                <a:latin typeface="Constantia"/>
                <a:cs typeface="Constantia"/>
              </a:rPr>
              <a:t>h</a:t>
            </a:r>
            <a:r>
              <a:rPr sz="3600" dirty="0">
                <a:latin typeface="Constantia"/>
                <a:cs typeface="Constantia"/>
              </a:rPr>
              <a:t>e</a:t>
            </a:r>
            <a:r>
              <a:rPr sz="3600" spc="-185" dirty="0">
                <a:latin typeface="Constantia"/>
                <a:cs typeface="Constantia"/>
              </a:rPr>
              <a:t> </a:t>
            </a:r>
            <a:r>
              <a:rPr sz="3600" spc="-25" dirty="0">
                <a:latin typeface="Constantia"/>
                <a:cs typeface="Constantia"/>
              </a:rPr>
              <a:t>amo</a:t>
            </a:r>
            <a:r>
              <a:rPr sz="3600" dirty="0">
                <a:latin typeface="Constantia"/>
                <a:cs typeface="Constantia"/>
              </a:rPr>
              <a:t>unt</a:t>
            </a:r>
            <a:r>
              <a:rPr sz="3600" spc="-185" dirty="0">
                <a:latin typeface="Constantia"/>
                <a:cs typeface="Constantia"/>
              </a:rPr>
              <a:t> </a:t>
            </a:r>
            <a:r>
              <a:rPr sz="3600" spc="-25" dirty="0">
                <a:latin typeface="Constantia"/>
                <a:cs typeface="Constantia"/>
              </a:rPr>
              <a:t>o</a:t>
            </a:r>
            <a:r>
              <a:rPr sz="3600" spc="-15" dirty="0">
                <a:latin typeface="Constantia"/>
                <a:cs typeface="Constantia"/>
              </a:rPr>
              <a:t>f</a:t>
            </a:r>
            <a:r>
              <a:rPr lang="en-US" sz="3600" spc="-1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i</a:t>
            </a:r>
            <a:r>
              <a:rPr sz="3600" spc="-25" dirty="0">
                <a:latin typeface="Constantia"/>
                <a:cs typeface="Constantia"/>
              </a:rPr>
              <a:t>n</a:t>
            </a:r>
            <a:r>
              <a:rPr sz="3600" spc="-20" dirty="0">
                <a:latin typeface="Constantia"/>
                <a:cs typeface="Constantia"/>
              </a:rPr>
              <a:t>s</a:t>
            </a:r>
            <a:r>
              <a:rPr sz="3600" dirty="0">
                <a:latin typeface="Constantia"/>
                <a:cs typeface="Constantia"/>
              </a:rPr>
              <a:t>u</a:t>
            </a:r>
            <a:r>
              <a:rPr sz="3600" spc="-50" dirty="0">
                <a:latin typeface="Constantia"/>
                <a:cs typeface="Constantia"/>
              </a:rPr>
              <a:t>r</a:t>
            </a:r>
            <a:r>
              <a:rPr sz="3600" dirty="0">
                <a:latin typeface="Constantia"/>
                <a:cs typeface="Constantia"/>
              </a:rPr>
              <a:t>ed</a:t>
            </a:r>
            <a:r>
              <a:rPr sz="3600" spc="-70" dirty="0">
                <a:latin typeface="Constantia"/>
                <a:cs typeface="Constantia"/>
              </a:rPr>
              <a:t> </a:t>
            </a:r>
            <a:r>
              <a:rPr sz="3600" spc="-50" dirty="0">
                <a:latin typeface="Constantia"/>
                <a:cs typeface="Constantia"/>
              </a:rPr>
              <a:t>r</a:t>
            </a:r>
            <a:r>
              <a:rPr sz="3600" spc="-20" dirty="0">
                <a:latin typeface="Constantia"/>
                <a:cs typeface="Constantia"/>
              </a:rPr>
              <a:t>e</a:t>
            </a:r>
            <a:r>
              <a:rPr sz="3600" spc="-105" dirty="0">
                <a:latin typeface="Constantia"/>
                <a:cs typeface="Constantia"/>
              </a:rPr>
              <a:t>v</a:t>
            </a:r>
            <a:r>
              <a:rPr sz="3600" dirty="0">
                <a:latin typeface="Constantia"/>
                <a:cs typeface="Constantia"/>
              </a:rPr>
              <a:t>enue</a:t>
            </a:r>
            <a:r>
              <a:rPr sz="3600" spc="-204" dirty="0">
                <a:latin typeface="Constantia"/>
                <a:cs typeface="Constantia"/>
              </a:rPr>
              <a:t> </a:t>
            </a:r>
            <a:r>
              <a:rPr sz="3600" spc="-5" dirty="0">
                <a:latin typeface="Constantia"/>
                <a:cs typeface="Constantia"/>
              </a:rPr>
              <a:t>d</a:t>
            </a:r>
            <a:r>
              <a:rPr sz="3600" dirty="0">
                <a:latin typeface="Constantia"/>
                <a:cs typeface="Constantia"/>
              </a:rPr>
              <a:t>e</a:t>
            </a:r>
            <a:r>
              <a:rPr sz="3600" spc="-50" dirty="0">
                <a:latin typeface="Constantia"/>
                <a:cs typeface="Constantia"/>
              </a:rPr>
              <a:t>t</a:t>
            </a:r>
            <a:r>
              <a:rPr sz="3600" dirty="0">
                <a:latin typeface="Constantia"/>
                <a:cs typeface="Constantia"/>
              </a:rPr>
              <a:t>ermine</a:t>
            </a:r>
            <a:r>
              <a:rPr sz="3600" spc="-5" dirty="0">
                <a:latin typeface="Constantia"/>
                <a:cs typeface="Constantia"/>
              </a:rPr>
              <a:t>d</a:t>
            </a:r>
            <a:r>
              <a:rPr sz="3600" spc="-20" dirty="0">
                <a:latin typeface="Constantia"/>
                <a:cs typeface="Constantia"/>
              </a:rPr>
              <a:t>?</a:t>
            </a:r>
            <a:endParaRPr sz="3600" dirty="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9610" y="2137444"/>
            <a:ext cx="10280990" cy="3654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00660">
              <a:lnSpc>
                <a:spcPct val="80000"/>
              </a:lnSpc>
              <a:buClr>
                <a:schemeClr val="accent1"/>
              </a:buClr>
              <a:tabLst>
                <a:tab pos="317500" algn="l"/>
              </a:tabLst>
            </a:pPr>
            <a:r>
              <a:rPr sz="2800" spc="-20" dirty="0">
                <a:latin typeface="Constantia"/>
                <a:cs typeface="Constantia"/>
              </a:rPr>
              <a:t>WF</a:t>
            </a:r>
            <a:r>
              <a:rPr sz="2800" spc="-25" dirty="0">
                <a:latin typeface="Constantia"/>
                <a:cs typeface="Constantia"/>
              </a:rPr>
              <a:t>R</a:t>
            </a:r>
            <a:r>
              <a:rPr sz="2800" spc="-20" dirty="0">
                <a:latin typeface="Constantia"/>
                <a:cs typeface="Constantia"/>
              </a:rPr>
              <a:t>P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i</a:t>
            </a:r>
            <a:r>
              <a:rPr sz="2800" spc="-15" dirty="0">
                <a:latin typeface="Constantia"/>
                <a:cs typeface="Constantia"/>
              </a:rPr>
              <a:t>n</a:t>
            </a:r>
            <a:r>
              <a:rPr sz="2800" spc="-20" dirty="0">
                <a:latin typeface="Constantia"/>
                <a:cs typeface="Constantia"/>
              </a:rPr>
              <a:t>su</a:t>
            </a:r>
            <a:r>
              <a:rPr sz="2800" spc="-55" dirty="0">
                <a:latin typeface="Constantia"/>
                <a:cs typeface="Constantia"/>
              </a:rPr>
              <a:t>r</a:t>
            </a:r>
            <a:r>
              <a:rPr sz="2800" spc="-10" dirty="0">
                <a:latin typeface="Constantia"/>
                <a:cs typeface="Constantia"/>
              </a:rPr>
              <a:t>ed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55" dirty="0">
                <a:latin typeface="Constantia"/>
                <a:cs typeface="Constantia"/>
              </a:rPr>
              <a:t>r</a:t>
            </a:r>
            <a:r>
              <a:rPr sz="2800" spc="-10" dirty="0">
                <a:latin typeface="Constantia"/>
                <a:cs typeface="Constantia"/>
              </a:rPr>
              <a:t>e</a:t>
            </a:r>
            <a:r>
              <a:rPr sz="2800" spc="-85" dirty="0">
                <a:latin typeface="Constantia"/>
                <a:cs typeface="Constantia"/>
              </a:rPr>
              <a:t>v</a:t>
            </a:r>
            <a:r>
              <a:rPr sz="2800" spc="-15" dirty="0">
                <a:latin typeface="Constantia"/>
                <a:cs typeface="Constantia"/>
              </a:rPr>
              <a:t>enue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is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b="1" u="sng" spc="-15" dirty="0">
                <a:latin typeface="Constantia"/>
                <a:cs typeface="Constantia"/>
              </a:rPr>
              <a:t>t</a:t>
            </a:r>
            <a:r>
              <a:rPr sz="2800" b="1" u="sng" spc="-25" dirty="0">
                <a:latin typeface="Constantia"/>
                <a:cs typeface="Constantia"/>
              </a:rPr>
              <a:t>h</a:t>
            </a:r>
            <a:r>
              <a:rPr sz="2800" b="1" u="sng" spc="-15" dirty="0">
                <a:latin typeface="Constantia"/>
                <a:cs typeface="Constantia"/>
              </a:rPr>
              <a:t>e</a:t>
            </a:r>
            <a:r>
              <a:rPr sz="2800" b="1" u="sng" spc="-85" dirty="0">
                <a:latin typeface="Constantia"/>
                <a:cs typeface="Constantia"/>
              </a:rPr>
              <a:t> </a:t>
            </a:r>
            <a:r>
              <a:rPr sz="2800" b="1" u="sng" spc="-15" dirty="0">
                <a:latin typeface="Constantia"/>
                <a:cs typeface="Constantia"/>
              </a:rPr>
              <a:t>l</a:t>
            </a:r>
            <a:r>
              <a:rPr sz="2800" b="1" u="sng" spc="-80" dirty="0">
                <a:latin typeface="Constantia"/>
                <a:cs typeface="Constantia"/>
              </a:rPr>
              <a:t>o</a:t>
            </a:r>
            <a:r>
              <a:rPr sz="2800" b="1" u="sng" spc="-95" dirty="0">
                <a:latin typeface="Constantia"/>
                <a:cs typeface="Constantia"/>
              </a:rPr>
              <a:t>w</a:t>
            </a:r>
            <a:r>
              <a:rPr sz="2800" b="1" u="sng" spc="-15" dirty="0">
                <a:latin typeface="Constantia"/>
                <a:cs typeface="Constantia"/>
              </a:rPr>
              <a:t>er</a:t>
            </a:r>
            <a:r>
              <a:rPr sz="2800" b="1" u="sng" spc="-10" dirty="0">
                <a:latin typeface="Constantia"/>
                <a:cs typeface="Constantia"/>
              </a:rPr>
              <a:t> </a:t>
            </a:r>
            <a:r>
              <a:rPr sz="2800" b="1" u="sng" spc="-20" dirty="0">
                <a:latin typeface="Constantia"/>
                <a:cs typeface="Constantia"/>
              </a:rPr>
              <a:t>o</a:t>
            </a:r>
            <a:r>
              <a:rPr sz="2800" b="1" u="sng" spc="20" dirty="0">
                <a:latin typeface="Constantia"/>
                <a:cs typeface="Constantia"/>
              </a:rPr>
              <a:t>f</a:t>
            </a:r>
            <a:r>
              <a:rPr sz="2800" spc="-10" dirty="0">
                <a:latin typeface="Constantia"/>
                <a:cs typeface="Constantia"/>
              </a:rPr>
              <a:t>:</a:t>
            </a:r>
            <a:endParaRPr sz="2800" dirty="0">
              <a:latin typeface="Constantia"/>
              <a:cs typeface="Constantia"/>
            </a:endParaRPr>
          </a:p>
          <a:p>
            <a:pPr marL="806450" marR="100965" lvl="1" indent="-342900">
              <a:lnSpc>
                <a:spcPts val="23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sz="2400" spc="-190" dirty="0">
                <a:latin typeface="Constantia"/>
                <a:cs typeface="Constantia"/>
              </a:rPr>
              <a:t>Y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ur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ur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65" dirty="0">
                <a:latin typeface="Constantia"/>
                <a:cs typeface="Constantia"/>
              </a:rPr>
              <a:t>y</a:t>
            </a:r>
            <a:r>
              <a:rPr sz="2400" spc="-15" dirty="0">
                <a:latin typeface="Constantia"/>
                <a:cs typeface="Constantia"/>
              </a:rPr>
              <a:t>ea</a:t>
            </a:r>
            <a:r>
              <a:rPr sz="2400" spc="50" dirty="0">
                <a:latin typeface="Constantia"/>
                <a:cs typeface="Constantia"/>
              </a:rPr>
              <a:t>r</a:t>
            </a:r>
            <a:r>
              <a:rPr sz="2400" spc="-105" dirty="0">
                <a:latin typeface="Constantia"/>
                <a:cs typeface="Constantia"/>
              </a:rPr>
              <a:t>’</a:t>
            </a:r>
            <a:r>
              <a:rPr sz="2400" spc="-10" dirty="0">
                <a:latin typeface="Constantia"/>
                <a:cs typeface="Constantia"/>
              </a:rPr>
              <a:t>s 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30" dirty="0">
                <a:latin typeface="Constantia"/>
                <a:cs typeface="Constantia"/>
              </a:rPr>
              <a:t>x</a:t>
            </a:r>
            <a:r>
              <a:rPr sz="2400" spc="-15" dirty="0">
                <a:latin typeface="Constantia"/>
                <a:cs typeface="Constantia"/>
              </a:rPr>
              <a:t>p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5" dirty="0">
                <a:latin typeface="Constantia"/>
                <a:cs typeface="Constantia"/>
              </a:rPr>
              <a:t>c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ed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70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ue (</a:t>
            </a:r>
            <a:r>
              <a:rPr sz="2400" spc="-10" dirty="0">
                <a:latin typeface="Constantia"/>
                <a:cs typeface="Constantia"/>
              </a:rPr>
              <a:t>d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er</a:t>
            </a:r>
            <a:r>
              <a:rPr sz="2400" spc="-5" dirty="0">
                <a:latin typeface="Constantia"/>
                <a:cs typeface="Constantia"/>
              </a:rPr>
              <a:t>m</a:t>
            </a:r>
            <a:r>
              <a:rPr sz="2400" dirty="0">
                <a:latin typeface="Constantia"/>
                <a:cs typeface="Constantia"/>
              </a:rPr>
              <a:t>i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ed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b</a:t>
            </a:r>
            <a:r>
              <a:rPr sz="2400" dirty="0">
                <a:latin typeface="Constantia"/>
                <a:cs typeface="Constantia"/>
              </a:rPr>
              <a:t>y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spc="-65" dirty="0">
                <a:latin typeface="Constantia"/>
                <a:cs typeface="Constantia"/>
              </a:rPr>
              <a:t>y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ur </a:t>
            </a:r>
            <a:r>
              <a:rPr sz="2400" spc="-10" dirty="0">
                <a:latin typeface="Constantia"/>
                <a:cs typeface="Constantia"/>
              </a:rPr>
              <a:t>far</a:t>
            </a:r>
            <a:r>
              <a:rPr sz="2400" dirty="0">
                <a:latin typeface="Constantia"/>
                <a:cs typeface="Constantia"/>
              </a:rPr>
              <a:t>m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pl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spc="-10" dirty="0">
                <a:latin typeface="Constantia"/>
                <a:cs typeface="Constantia"/>
              </a:rPr>
              <a:t>)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at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h</a:t>
            </a:r>
            <a:r>
              <a:rPr sz="2400" dirty="0">
                <a:latin typeface="Constantia"/>
                <a:cs typeface="Constantia"/>
              </a:rPr>
              <a:t>e </a:t>
            </a:r>
            <a:r>
              <a:rPr sz="2400" spc="-15" dirty="0">
                <a:latin typeface="Constantia"/>
                <a:cs typeface="Constantia"/>
              </a:rPr>
              <a:t>sel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5" dirty="0">
                <a:latin typeface="Constantia"/>
                <a:cs typeface="Constantia"/>
              </a:rPr>
              <a:t>c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ed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co</a:t>
            </a:r>
            <a:r>
              <a:rPr sz="2400" spc="-70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70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e </a:t>
            </a:r>
            <a:r>
              <a:rPr sz="2400" spc="-15" dirty="0">
                <a:latin typeface="Constantia"/>
                <a:cs typeface="Constantia"/>
              </a:rPr>
              <a:t>le</a:t>
            </a:r>
            <a:r>
              <a:rPr sz="2400" spc="-70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15" dirty="0">
                <a:latin typeface="Constantia"/>
                <a:cs typeface="Constantia"/>
              </a:rPr>
              <a:t>l</a:t>
            </a:r>
            <a:r>
              <a:rPr sz="2400" spc="-10" dirty="0">
                <a:latin typeface="Constantia"/>
                <a:cs typeface="Constantia"/>
              </a:rPr>
              <a:t>,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or</a:t>
            </a:r>
            <a:endParaRPr sz="2400" dirty="0">
              <a:latin typeface="Constantia"/>
              <a:cs typeface="Constantia"/>
            </a:endParaRPr>
          </a:p>
          <a:p>
            <a:pPr marL="806450" marR="5080" lvl="1" indent="-342900">
              <a:lnSpc>
                <a:spcPct val="80000"/>
              </a:lnSpc>
              <a:spcBef>
                <a:spcPts val="122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sz="2400" spc="-190" dirty="0">
                <a:latin typeface="Constantia"/>
                <a:cs typeface="Constantia"/>
              </a:rPr>
              <a:t>Y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ur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his</a:t>
            </a:r>
            <a:r>
              <a:rPr sz="2400" spc="-45" dirty="0">
                <a:latin typeface="Constantia"/>
                <a:cs typeface="Constantia"/>
              </a:rPr>
              <a:t>t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ric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70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5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ue a</a:t>
            </a:r>
            <a:r>
              <a:rPr sz="2400" spc="-10" dirty="0">
                <a:latin typeface="Constantia"/>
                <a:cs typeface="Constantia"/>
              </a:rPr>
              <a:t>d</a:t>
            </a:r>
            <a:r>
              <a:rPr sz="2400" spc="-5" dirty="0">
                <a:latin typeface="Constantia"/>
                <a:cs typeface="Constantia"/>
              </a:rPr>
              <a:t>j</a:t>
            </a:r>
            <a:r>
              <a:rPr sz="2400" dirty="0">
                <a:latin typeface="Constantia"/>
                <a:cs typeface="Constantia"/>
              </a:rPr>
              <a:t>u</a:t>
            </a:r>
            <a:r>
              <a:rPr sz="2400" spc="-10" dirty="0">
                <a:latin typeface="Constantia"/>
                <a:cs typeface="Constantia"/>
              </a:rPr>
              <a:t>s</a:t>
            </a:r>
            <a:r>
              <a:rPr sz="2400" spc="-4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ed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f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r</a:t>
            </a:r>
            <a:r>
              <a:rPr sz="2400" spc="-15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spc="-65" dirty="0">
                <a:latin typeface="Constantia"/>
                <a:cs typeface="Constantia"/>
              </a:rPr>
              <a:t>o</a:t>
            </a:r>
            <a:r>
              <a:rPr sz="2400" spc="-25" dirty="0">
                <a:latin typeface="Constantia"/>
                <a:cs typeface="Constantia"/>
              </a:rPr>
              <a:t>w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h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at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he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sel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5" dirty="0">
                <a:latin typeface="Constantia"/>
                <a:cs typeface="Constantia"/>
              </a:rPr>
              <a:t>c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ed </a:t>
            </a:r>
            <a:r>
              <a:rPr sz="2400" spc="-55" dirty="0">
                <a:latin typeface="Constantia"/>
                <a:cs typeface="Constantia"/>
              </a:rPr>
              <a:t>co</a:t>
            </a:r>
            <a:r>
              <a:rPr sz="2400" spc="-70" dirty="0">
                <a:latin typeface="Constantia"/>
                <a:cs typeface="Constantia"/>
              </a:rPr>
              <a:t>v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70" dirty="0">
                <a:latin typeface="Constantia"/>
                <a:cs typeface="Constantia"/>
              </a:rPr>
              <a:t>g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l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70" dirty="0">
                <a:latin typeface="Constantia"/>
                <a:cs typeface="Constantia"/>
              </a:rPr>
              <a:t>v</a:t>
            </a:r>
            <a:r>
              <a:rPr sz="2400" spc="-10" dirty="0">
                <a:latin typeface="Constantia"/>
                <a:cs typeface="Constantia"/>
              </a:rPr>
              <a:t>el</a:t>
            </a:r>
            <a:endParaRPr lang="en-US" sz="2400" spc="-10" dirty="0">
              <a:latin typeface="Constantia"/>
              <a:cs typeface="Constantia"/>
            </a:endParaRPr>
          </a:p>
          <a:p>
            <a:pPr marL="1263650" marR="1001394" lvl="2" indent="-342900">
              <a:lnSpc>
                <a:spcPts val="2590"/>
              </a:lnSpc>
              <a:spcBef>
                <a:spcPts val="1265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lang="en-US" sz="2400" spc="-25" dirty="0">
                <a:latin typeface="Constantia"/>
                <a:cs typeface="Constantia"/>
              </a:rPr>
              <a:t>A</a:t>
            </a:r>
            <a:r>
              <a:rPr lang="en-US" sz="2400" dirty="0">
                <a:latin typeface="Constantia"/>
                <a:cs typeface="Constantia"/>
              </a:rPr>
              <a:t>u</a:t>
            </a:r>
            <a:r>
              <a:rPr lang="en-US" sz="2400" spc="-35" dirty="0">
                <a:latin typeface="Constantia"/>
                <a:cs typeface="Constantia"/>
              </a:rPr>
              <a:t>t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spc="-5" dirty="0">
                <a:latin typeface="Constantia"/>
                <a:cs typeface="Constantia"/>
              </a:rPr>
              <a:t>m</a:t>
            </a:r>
            <a:r>
              <a:rPr lang="en-US" sz="2400" dirty="0">
                <a:latin typeface="Constantia"/>
                <a:cs typeface="Constantia"/>
              </a:rPr>
              <a:t>atic</a:t>
            </a:r>
            <a:r>
              <a:rPr lang="en-US" sz="2400" spc="-80" dirty="0">
                <a:latin typeface="Constantia"/>
                <a:cs typeface="Constantia"/>
              </a:rPr>
              <a:t> </a:t>
            </a:r>
            <a:r>
              <a:rPr lang="en-US" sz="2400" dirty="0">
                <a:latin typeface="Constantia"/>
                <a:cs typeface="Constantia"/>
              </a:rPr>
              <a:t>i</a:t>
            </a:r>
            <a:r>
              <a:rPr lang="en-US" sz="2400" spc="-5" dirty="0">
                <a:latin typeface="Constantia"/>
                <a:cs typeface="Constantia"/>
              </a:rPr>
              <a:t>n</a:t>
            </a:r>
            <a:r>
              <a:rPr lang="en-US" sz="2400" spc="-10" dirty="0">
                <a:latin typeface="Constantia"/>
                <a:cs typeface="Constantia"/>
              </a:rPr>
              <a:t>d</a:t>
            </a:r>
            <a:r>
              <a:rPr lang="en-US" sz="2400" dirty="0">
                <a:latin typeface="Constantia"/>
                <a:cs typeface="Constantia"/>
              </a:rPr>
              <a:t>e</a:t>
            </a:r>
            <a:r>
              <a:rPr lang="en-US" sz="2400" spc="-5" dirty="0">
                <a:latin typeface="Constantia"/>
                <a:cs typeface="Constantia"/>
              </a:rPr>
              <a:t>x</a:t>
            </a:r>
            <a:r>
              <a:rPr lang="en-US" sz="2400" dirty="0">
                <a:latin typeface="Constantia"/>
                <a:cs typeface="Constantia"/>
              </a:rPr>
              <a:t>i</a:t>
            </a:r>
            <a:r>
              <a:rPr lang="en-US" sz="2400" spc="-5" dirty="0">
                <a:latin typeface="Constantia"/>
                <a:cs typeface="Constantia"/>
              </a:rPr>
              <a:t>n</a:t>
            </a:r>
            <a:r>
              <a:rPr lang="en-US" sz="2400" spc="-15" dirty="0">
                <a:latin typeface="Constantia"/>
                <a:cs typeface="Constantia"/>
              </a:rPr>
              <a:t>g</a:t>
            </a:r>
            <a:r>
              <a:rPr lang="en-US" sz="2400" spc="-35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p</a:t>
            </a:r>
            <a:r>
              <a:rPr lang="en-US" sz="2400" spc="-45" dirty="0">
                <a:latin typeface="Constantia"/>
                <a:cs typeface="Constantia"/>
              </a:rPr>
              <a:t>r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spc="-55" dirty="0">
                <a:latin typeface="Constantia"/>
                <a:cs typeface="Constantia"/>
              </a:rPr>
              <a:t>c</a:t>
            </a:r>
            <a:r>
              <a:rPr lang="en-US" sz="2400" dirty="0">
                <a:latin typeface="Constantia"/>
                <a:cs typeface="Constantia"/>
              </a:rPr>
              <a:t>e</a:t>
            </a:r>
            <a:r>
              <a:rPr lang="en-US" sz="2400" spc="-10" dirty="0">
                <a:latin typeface="Constantia"/>
                <a:cs typeface="Constantia"/>
              </a:rPr>
              <a:t>ss</a:t>
            </a:r>
            <a:r>
              <a:rPr lang="en-US" sz="2400" spc="-100" dirty="0">
                <a:latin typeface="Constantia"/>
                <a:cs typeface="Constantia"/>
              </a:rPr>
              <a:t> </a:t>
            </a:r>
            <a:r>
              <a:rPr lang="en-US" sz="2400" dirty="0">
                <a:latin typeface="Constantia"/>
                <a:cs typeface="Constantia"/>
              </a:rPr>
              <a:t>a</a:t>
            </a:r>
            <a:r>
              <a:rPr lang="en-US" sz="2400" spc="-55" dirty="0">
                <a:latin typeface="Constantia"/>
                <a:cs typeface="Constantia"/>
              </a:rPr>
              <a:t>cc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dirty="0">
                <a:latin typeface="Constantia"/>
                <a:cs typeface="Constantia"/>
              </a:rPr>
              <a:t>u</a:t>
            </a:r>
            <a:r>
              <a:rPr lang="en-US" sz="2400" spc="-5" dirty="0">
                <a:latin typeface="Constantia"/>
                <a:cs typeface="Constantia"/>
              </a:rPr>
              <a:t>n</a:t>
            </a:r>
            <a:r>
              <a:rPr lang="en-US" sz="2400" dirty="0">
                <a:latin typeface="Constantia"/>
                <a:cs typeface="Constantia"/>
              </a:rPr>
              <a:t>t</a:t>
            </a:r>
            <a:r>
              <a:rPr lang="en-US" sz="2400" spc="-10" dirty="0">
                <a:latin typeface="Constantia"/>
                <a:cs typeface="Constantia"/>
              </a:rPr>
              <a:t>s</a:t>
            </a:r>
            <a:r>
              <a:rPr lang="en-US" sz="2400" spc="-30" dirty="0">
                <a:latin typeface="Constantia"/>
                <a:cs typeface="Constantia"/>
              </a:rPr>
              <a:t> </a:t>
            </a:r>
            <a:r>
              <a:rPr lang="en-US" sz="2400" spc="-25" dirty="0">
                <a:latin typeface="Constantia"/>
                <a:cs typeface="Constantia"/>
              </a:rPr>
              <a:t>f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dirty="0">
                <a:latin typeface="Constantia"/>
                <a:cs typeface="Constantia"/>
              </a:rPr>
              <a:t>r</a:t>
            </a:r>
            <a:r>
              <a:rPr lang="en-US" sz="2400" spc="-110" dirty="0">
                <a:latin typeface="Constantia"/>
                <a:cs typeface="Constantia"/>
              </a:rPr>
              <a:t> </a:t>
            </a:r>
            <a:r>
              <a:rPr lang="en-US" sz="2400" spc="-10" dirty="0">
                <a:latin typeface="Constantia"/>
                <a:cs typeface="Constantia"/>
              </a:rPr>
              <a:t>far</a:t>
            </a:r>
            <a:r>
              <a:rPr lang="en-US" sz="2400" dirty="0">
                <a:latin typeface="Constantia"/>
                <a:cs typeface="Constantia"/>
              </a:rPr>
              <a:t>m</a:t>
            </a:r>
            <a:r>
              <a:rPr lang="en-US" sz="2400" spc="-105" dirty="0">
                <a:latin typeface="Constantia"/>
                <a:cs typeface="Constantia"/>
              </a:rPr>
              <a:t> </a:t>
            </a:r>
            <a:r>
              <a:rPr lang="en-US" sz="2400" spc="-10" dirty="0">
                <a:latin typeface="Constantia"/>
                <a:cs typeface="Constantia"/>
              </a:rPr>
              <a:t>g</a:t>
            </a:r>
            <a:r>
              <a:rPr lang="en-US" sz="2400" spc="-35" dirty="0">
                <a:latin typeface="Constantia"/>
                <a:cs typeface="Constantia"/>
              </a:rPr>
              <a:t>r</a:t>
            </a:r>
            <a:r>
              <a:rPr lang="en-US" sz="2400" spc="-65" dirty="0">
                <a:latin typeface="Constantia"/>
                <a:cs typeface="Constantia"/>
              </a:rPr>
              <a:t>o</a:t>
            </a:r>
            <a:r>
              <a:rPr lang="en-US" sz="2400" spc="-25" dirty="0">
                <a:latin typeface="Constantia"/>
                <a:cs typeface="Constantia"/>
              </a:rPr>
              <a:t>w</a:t>
            </a:r>
            <a:r>
              <a:rPr lang="en-US" sz="2400" dirty="0">
                <a:latin typeface="Constantia"/>
                <a:cs typeface="Constantia"/>
              </a:rPr>
              <a:t>t</a:t>
            </a:r>
            <a:r>
              <a:rPr lang="en-US" sz="2400" spc="-15" dirty="0">
                <a:latin typeface="Constantia"/>
                <a:cs typeface="Constantia"/>
              </a:rPr>
              <a:t>h</a:t>
            </a:r>
            <a:r>
              <a:rPr lang="en-US" sz="2400" spc="-30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his</a:t>
            </a:r>
            <a:r>
              <a:rPr lang="en-US" sz="2400" spc="-45" dirty="0">
                <a:latin typeface="Constantia"/>
                <a:cs typeface="Constantia"/>
              </a:rPr>
              <a:t>t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dirty="0">
                <a:latin typeface="Constantia"/>
                <a:cs typeface="Constantia"/>
              </a:rPr>
              <a:t>ri</a:t>
            </a:r>
            <a:r>
              <a:rPr lang="en-US" sz="2400" spc="-5" dirty="0">
                <a:latin typeface="Constantia"/>
                <a:cs typeface="Constantia"/>
              </a:rPr>
              <a:t>c</a:t>
            </a:r>
            <a:r>
              <a:rPr lang="en-US" sz="2400" spc="-15" dirty="0">
                <a:latin typeface="Constantia"/>
                <a:cs typeface="Constantia"/>
              </a:rPr>
              <a:t>al</a:t>
            </a:r>
            <a:r>
              <a:rPr lang="en-US" sz="2400" spc="-40" dirty="0">
                <a:latin typeface="Constantia"/>
                <a:cs typeface="Constantia"/>
              </a:rPr>
              <a:t>l</a:t>
            </a:r>
            <a:r>
              <a:rPr lang="en-US" sz="2400" dirty="0">
                <a:latin typeface="Constantia"/>
                <a:cs typeface="Constantia"/>
              </a:rPr>
              <a:t>y </a:t>
            </a:r>
          </a:p>
          <a:p>
            <a:pPr marL="1263650" marR="1001394" lvl="2" indent="-342900">
              <a:lnSpc>
                <a:spcPts val="2590"/>
              </a:lnSpc>
              <a:spcBef>
                <a:spcPts val="1265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lang="en-US" sz="2400" spc="-20" dirty="0">
                <a:latin typeface="Constantia"/>
                <a:cs typeface="Constantia"/>
              </a:rPr>
              <a:t>E</a:t>
            </a:r>
            <a:r>
              <a:rPr lang="en-US" sz="2400" spc="-30" dirty="0">
                <a:latin typeface="Constantia"/>
                <a:cs typeface="Constantia"/>
              </a:rPr>
              <a:t>x</a:t>
            </a:r>
            <a:r>
              <a:rPr lang="en-US" sz="2400" spc="-15" dirty="0">
                <a:latin typeface="Constantia"/>
                <a:cs typeface="Constantia"/>
              </a:rPr>
              <a:t>pa</a:t>
            </a:r>
            <a:r>
              <a:rPr lang="en-US" sz="2400" spc="-25" dirty="0">
                <a:latin typeface="Constantia"/>
                <a:cs typeface="Constantia"/>
              </a:rPr>
              <a:t>n</a:t>
            </a:r>
            <a:r>
              <a:rPr lang="en-US" sz="2400" spc="-10" dirty="0">
                <a:latin typeface="Constantia"/>
                <a:cs typeface="Constantia"/>
              </a:rPr>
              <a:t>d</a:t>
            </a:r>
            <a:r>
              <a:rPr lang="en-US" sz="2400" dirty="0">
                <a:latin typeface="Constantia"/>
                <a:cs typeface="Constantia"/>
              </a:rPr>
              <a:t>i</a:t>
            </a:r>
            <a:r>
              <a:rPr lang="en-US" sz="2400" spc="-5" dirty="0">
                <a:latin typeface="Constantia"/>
                <a:cs typeface="Constantia"/>
              </a:rPr>
              <a:t>n</a:t>
            </a:r>
            <a:r>
              <a:rPr lang="en-US" sz="2400" spc="-15" dirty="0">
                <a:latin typeface="Constantia"/>
                <a:cs typeface="Constantia"/>
              </a:rPr>
              <a:t>g</a:t>
            </a:r>
            <a:r>
              <a:rPr lang="en-US" sz="2400" spc="-60" dirty="0">
                <a:latin typeface="Constantia"/>
                <a:cs typeface="Constantia"/>
              </a:rPr>
              <a:t> 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spc="-15" dirty="0">
                <a:latin typeface="Constantia"/>
                <a:cs typeface="Constantia"/>
              </a:rPr>
              <a:t>pe</a:t>
            </a:r>
            <a:r>
              <a:rPr lang="en-US" sz="2400" spc="-35" dirty="0">
                <a:latin typeface="Constantia"/>
                <a:cs typeface="Constantia"/>
              </a:rPr>
              <a:t>r</a:t>
            </a:r>
            <a:r>
              <a:rPr lang="en-US" sz="2400" dirty="0">
                <a:latin typeface="Constantia"/>
                <a:cs typeface="Constantia"/>
              </a:rPr>
              <a:t>ati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spc="-5" dirty="0">
                <a:latin typeface="Constantia"/>
                <a:cs typeface="Constantia"/>
              </a:rPr>
              <a:t>n</a:t>
            </a:r>
            <a:r>
              <a:rPr lang="en-US" sz="2400" spc="-10" dirty="0">
                <a:latin typeface="Constantia"/>
                <a:cs typeface="Constantia"/>
              </a:rPr>
              <a:t>s</a:t>
            </a:r>
            <a:r>
              <a:rPr lang="en-US" sz="2400" spc="-90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p</a:t>
            </a:r>
            <a:r>
              <a:rPr lang="en-US" sz="2400" spc="-45" dirty="0">
                <a:latin typeface="Constantia"/>
                <a:cs typeface="Constantia"/>
              </a:rPr>
              <a:t>r</a:t>
            </a:r>
            <a:r>
              <a:rPr lang="en-US" sz="2400" spc="-55" dirty="0">
                <a:latin typeface="Constantia"/>
                <a:cs typeface="Constantia"/>
              </a:rPr>
              <a:t>o</a:t>
            </a:r>
            <a:r>
              <a:rPr lang="en-US" sz="2400" spc="-10" dirty="0">
                <a:latin typeface="Constantia"/>
                <a:cs typeface="Constantia"/>
              </a:rPr>
              <a:t>v</a:t>
            </a:r>
            <a:r>
              <a:rPr lang="en-US" sz="2400" dirty="0">
                <a:latin typeface="Constantia"/>
                <a:cs typeface="Constantia"/>
              </a:rPr>
              <a:t>i</a:t>
            </a:r>
            <a:r>
              <a:rPr lang="en-US" sz="2400" spc="-10" dirty="0">
                <a:latin typeface="Constantia"/>
                <a:cs typeface="Constantia"/>
              </a:rPr>
              <a:t>si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dirty="0">
                <a:latin typeface="Constantia"/>
                <a:cs typeface="Constantia"/>
              </a:rPr>
              <a:t>n</a:t>
            </a:r>
            <a:r>
              <a:rPr lang="en-US" sz="2400" spc="-105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all</a:t>
            </a:r>
            <a:r>
              <a:rPr lang="en-US" sz="2400" spc="-65" dirty="0">
                <a:latin typeface="Constantia"/>
                <a:cs typeface="Constantia"/>
              </a:rPr>
              <a:t>o</a:t>
            </a:r>
            <a:r>
              <a:rPr lang="en-US" sz="2400" spc="-25" dirty="0">
                <a:latin typeface="Constantia"/>
                <a:cs typeface="Constantia"/>
              </a:rPr>
              <a:t>w</a:t>
            </a:r>
            <a:r>
              <a:rPr lang="en-US" sz="2400" spc="-10" dirty="0">
                <a:latin typeface="Constantia"/>
                <a:cs typeface="Constantia"/>
              </a:rPr>
              <a:t>s</a:t>
            </a:r>
            <a:r>
              <a:rPr lang="en-US" sz="2400" spc="-40" dirty="0">
                <a:latin typeface="Constantia"/>
                <a:cs typeface="Constantia"/>
              </a:rPr>
              <a:t> </a:t>
            </a:r>
            <a:r>
              <a:rPr lang="en-US" sz="2400" spc="-25" dirty="0">
                <a:latin typeface="Constantia"/>
                <a:cs typeface="Constantia"/>
              </a:rPr>
              <a:t>f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dirty="0">
                <a:latin typeface="Constantia"/>
                <a:cs typeface="Constantia"/>
              </a:rPr>
              <a:t>r</a:t>
            </a:r>
            <a:r>
              <a:rPr lang="en-US" sz="2400" spc="-135" dirty="0">
                <a:latin typeface="Constantia"/>
                <a:cs typeface="Constantia"/>
              </a:rPr>
              <a:t> </a:t>
            </a:r>
            <a:r>
              <a:rPr lang="en-US" sz="2400" dirty="0">
                <a:latin typeface="Constantia"/>
                <a:cs typeface="Constantia"/>
              </a:rPr>
              <a:t>u</a:t>
            </a:r>
            <a:r>
              <a:rPr lang="en-US" sz="2400" spc="-15" dirty="0">
                <a:latin typeface="Constantia"/>
                <a:cs typeface="Constantia"/>
              </a:rPr>
              <a:t>p</a:t>
            </a:r>
            <a:r>
              <a:rPr lang="en-US" sz="2400" spc="-100" dirty="0">
                <a:latin typeface="Constantia"/>
                <a:cs typeface="Constantia"/>
              </a:rPr>
              <a:t> </a:t>
            </a:r>
            <a:r>
              <a:rPr lang="en-US" sz="2400" spc="-35" dirty="0">
                <a:latin typeface="Constantia"/>
                <a:cs typeface="Constantia"/>
              </a:rPr>
              <a:t>t</a:t>
            </a:r>
            <a:r>
              <a:rPr lang="en-US" sz="2400" spc="-15" dirty="0">
                <a:latin typeface="Constantia"/>
                <a:cs typeface="Constantia"/>
              </a:rPr>
              <a:t>o</a:t>
            </a:r>
            <a:r>
              <a:rPr lang="en-US" sz="2400" spc="-55" dirty="0">
                <a:latin typeface="Constantia"/>
                <a:cs typeface="Constantia"/>
              </a:rPr>
              <a:t> 3</a:t>
            </a:r>
            <a:r>
              <a:rPr lang="en-US" sz="2400" spc="-20" dirty="0">
                <a:latin typeface="Constantia"/>
                <a:cs typeface="Constantia"/>
              </a:rPr>
              <a:t>5</a:t>
            </a:r>
            <a:r>
              <a:rPr lang="en-US" sz="2400" dirty="0">
                <a:latin typeface="Constantia"/>
                <a:cs typeface="Constantia"/>
              </a:rPr>
              <a:t>%</a:t>
            </a:r>
            <a:r>
              <a:rPr lang="en-US" sz="2400" spc="-55" dirty="0">
                <a:latin typeface="Constantia"/>
                <a:cs typeface="Constantia"/>
              </a:rPr>
              <a:t> </a:t>
            </a:r>
            <a:r>
              <a:rPr lang="en-US" sz="2400" spc="-10" dirty="0">
                <a:latin typeface="Constantia"/>
                <a:cs typeface="Constantia"/>
              </a:rPr>
              <a:t>g</a:t>
            </a:r>
            <a:r>
              <a:rPr lang="en-US" sz="2400" spc="-35" dirty="0">
                <a:latin typeface="Constantia"/>
                <a:cs typeface="Constantia"/>
              </a:rPr>
              <a:t>r</a:t>
            </a:r>
            <a:r>
              <a:rPr lang="en-US" sz="2400" spc="-65" dirty="0">
                <a:latin typeface="Constantia"/>
                <a:cs typeface="Constantia"/>
              </a:rPr>
              <a:t>o</a:t>
            </a:r>
            <a:r>
              <a:rPr lang="en-US" sz="2400" spc="-25" dirty="0">
                <a:latin typeface="Constantia"/>
                <a:cs typeface="Constantia"/>
              </a:rPr>
              <a:t>w</a:t>
            </a:r>
            <a:r>
              <a:rPr lang="en-US" sz="2400" dirty="0">
                <a:latin typeface="Constantia"/>
                <a:cs typeface="Constantia"/>
              </a:rPr>
              <a:t>t</a:t>
            </a:r>
            <a:r>
              <a:rPr lang="en-US" sz="2400" spc="-15" dirty="0">
                <a:latin typeface="Constantia"/>
                <a:cs typeface="Constantia"/>
              </a:rPr>
              <a:t>h</a:t>
            </a:r>
            <a:r>
              <a:rPr lang="en-US" sz="2400" spc="-90" dirty="0">
                <a:latin typeface="Constantia"/>
                <a:cs typeface="Constantia"/>
              </a:rPr>
              <a:t> </a:t>
            </a:r>
            <a:r>
              <a:rPr lang="en-US" sz="2400" spc="-55" dirty="0">
                <a:latin typeface="Constantia"/>
                <a:cs typeface="Constantia"/>
              </a:rPr>
              <a:t>o</a:t>
            </a:r>
            <a:r>
              <a:rPr lang="en-US" sz="2400" spc="-70" dirty="0">
                <a:latin typeface="Constantia"/>
                <a:cs typeface="Constantia"/>
              </a:rPr>
              <a:t>v</a:t>
            </a:r>
            <a:r>
              <a:rPr lang="en-US" sz="2400" dirty="0">
                <a:latin typeface="Constantia"/>
                <a:cs typeface="Constantia"/>
              </a:rPr>
              <a:t>er</a:t>
            </a:r>
            <a:r>
              <a:rPr lang="en-US" sz="2400" spc="-75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his</a:t>
            </a:r>
            <a:r>
              <a:rPr lang="en-US" sz="2400" spc="-45" dirty="0">
                <a:latin typeface="Constantia"/>
                <a:cs typeface="Constantia"/>
              </a:rPr>
              <a:t>t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dirty="0">
                <a:latin typeface="Constantia"/>
                <a:cs typeface="Constantia"/>
              </a:rPr>
              <a:t>ric </a:t>
            </a:r>
            <a:r>
              <a:rPr lang="en-US" sz="2400" spc="-75" dirty="0">
                <a:latin typeface="Constantia"/>
                <a:cs typeface="Constantia"/>
              </a:rPr>
              <a:t>a</a:t>
            </a:r>
            <a:r>
              <a:rPr lang="en-US" sz="2400" spc="-70" dirty="0">
                <a:latin typeface="Constantia"/>
                <a:cs typeface="Constantia"/>
              </a:rPr>
              <a:t>v</a:t>
            </a:r>
            <a:r>
              <a:rPr lang="en-US" sz="2400" dirty="0">
                <a:latin typeface="Constantia"/>
                <a:cs typeface="Constantia"/>
              </a:rPr>
              <a:t>e</a:t>
            </a:r>
            <a:r>
              <a:rPr lang="en-US" sz="2400" spc="-35" dirty="0">
                <a:latin typeface="Constantia"/>
                <a:cs typeface="Constantia"/>
              </a:rPr>
              <a:t>r</a:t>
            </a:r>
            <a:r>
              <a:rPr lang="en-US" sz="2400" spc="-15" dirty="0">
                <a:latin typeface="Constantia"/>
                <a:cs typeface="Constantia"/>
              </a:rPr>
              <a:t>a</a:t>
            </a:r>
            <a:r>
              <a:rPr lang="en-US" sz="2400" spc="-70" dirty="0">
                <a:latin typeface="Constantia"/>
                <a:cs typeface="Constantia"/>
              </a:rPr>
              <a:t>g</a:t>
            </a:r>
            <a:r>
              <a:rPr lang="en-US" sz="2400" dirty="0">
                <a:latin typeface="Constantia"/>
                <a:cs typeface="Constantia"/>
              </a:rPr>
              <a:t>e</a:t>
            </a:r>
            <a:r>
              <a:rPr lang="en-US" sz="2400" spc="-120" dirty="0">
                <a:latin typeface="Constantia"/>
                <a:cs typeface="Constantia"/>
              </a:rPr>
              <a:t> </a:t>
            </a:r>
            <a:r>
              <a:rPr lang="en-US" sz="2400" spc="-25" dirty="0">
                <a:latin typeface="Constantia"/>
                <a:cs typeface="Constantia"/>
              </a:rPr>
              <a:t>w</a:t>
            </a:r>
            <a:r>
              <a:rPr lang="en-US" sz="2400" dirty="0">
                <a:latin typeface="Constantia"/>
                <a:cs typeface="Constantia"/>
              </a:rPr>
              <a:t>it</a:t>
            </a:r>
            <a:r>
              <a:rPr lang="en-US" sz="2400" spc="-15" dirty="0">
                <a:latin typeface="Constantia"/>
                <a:cs typeface="Constantia"/>
              </a:rPr>
              <a:t>h</a:t>
            </a:r>
            <a:r>
              <a:rPr lang="en-US" sz="2400" spc="-50" dirty="0">
                <a:latin typeface="Constantia"/>
                <a:cs typeface="Constantia"/>
              </a:rPr>
              <a:t> </a:t>
            </a:r>
            <a:r>
              <a:rPr lang="en-US" sz="2400" dirty="0">
                <a:latin typeface="Constantia"/>
                <a:cs typeface="Constantia"/>
              </a:rPr>
              <a:t>i</a:t>
            </a:r>
            <a:r>
              <a:rPr lang="en-US" sz="2400" spc="-5" dirty="0">
                <a:latin typeface="Constantia"/>
                <a:cs typeface="Constantia"/>
              </a:rPr>
              <a:t>n</a:t>
            </a:r>
            <a:r>
              <a:rPr lang="en-US" sz="2400" dirty="0">
                <a:latin typeface="Constantia"/>
                <a:cs typeface="Constantia"/>
              </a:rPr>
              <a:t>su</a:t>
            </a:r>
            <a:r>
              <a:rPr lang="en-US" sz="2400" spc="-35" dirty="0">
                <a:latin typeface="Constantia"/>
                <a:cs typeface="Constantia"/>
              </a:rPr>
              <a:t>r</a:t>
            </a:r>
            <a:r>
              <a:rPr lang="en-US" sz="2400" dirty="0">
                <a:latin typeface="Constantia"/>
                <a:cs typeface="Constantia"/>
              </a:rPr>
              <a:t>a</a:t>
            </a:r>
            <a:r>
              <a:rPr lang="en-US" sz="2400" spc="-5" dirty="0">
                <a:latin typeface="Constantia"/>
                <a:cs typeface="Constantia"/>
              </a:rPr>
              <a:t>n</a:t>
            </a:r>
            <a:r>
              <a:rPr lang="en-US" sz="2400" spc="-55" dirty="0">
                <a:latin typeface="Constantia"/>
                <a:cs typeface="Constantia"/>
              </a:rPr>
              <a:t>c</a:t>
            </a:r>
            <a:r>
              <a:rPr lang="en-US" sz="2400" dirty="0">
                <a:latin typeface="Constantia"/>
                <a:cs typeface="Constantia"/>
              </a:rPr>
              <a:t>e</a:t>
            </a:r>
            <a:r>
              <a:rPr lang="en-US" sz="2400" spc="-110" dirty="0">
                <a:latin typeface="Constantia"/>
                <a:cs typeface="Constantia"/>
              </a:rPr>
              <a:t> </a:t>
            </a:r>
            <a:r>
              <a:rPr lang="en-US" sz="2400" spc="-55" dirty="0">
                <a:latin typeface="Constantia"/>
                <a:cs typeface="Constantia"/>
              </a:rPr>
              <a:t>c</a:t>
            </a:r>
            <a:r>
              <a:rPr lang="en-US" sz="2400" spc="-20" dirty="0">
                <a:latin typeface="Constantia"/>
                <a:cs typeface="Constantia"/>
              </a:rPr>
              <a:t>o</a:t>
            </a:r>
            <a:r>
              <a:rPr lang="en-US" sz="2400" spc="-5" dirty="0">
                <a:latin typeface="Constantia"/>
                <a:cs typeface="Constantia"/>
              </a:rPr>
              <a:t>m</a:t>
            </a:r>
            <a:r>
              <a:rPr lang="en-US" sz="2400" spc="-15" dirty="0">
                <a:latin typeface="Constantia"/>
                <a:cs typeface="Constantia"/>
              </a:rPr>
              <a:t>pa</a:t>
            </a:r>
            <a:r>
              <a:rPr lang="en-US" sz="2400" spc="-60" dirty="0">
                <a:latin typeface="Constantia"/>
                <a:cs typeface="Constantia"/>
              </a:rPr>
              <a:t>n</a:t>
            </a:r>
            <a:r>
              <a:rPr lang="en-US" sz="2400" dirty="0">
                <a:latin typeface="Constantia"/>
                <a:cs typeface="Constantia"/>
              </a:rPr>
              <a:t>y</a:t>
            </a:r>
            <a:r>
              <a:rPr lang="en-US" sz="2400" spc="-114" dirty="0">
                <a:latin typeface="Constantia"/>
                <a:cs typeface="Constantia"/>
              </a:rPr>
              <a:t> </a:t>
            </a:r>
            <a:r>
              <a:rPr lang="en-US" sz="2400" spc="-15" dirty="0">
                <a:latin typeface="Constantia"/>
                <a:cs typeface="Constantia"/>
              </a:rPr>
              <a:t>app</a:t>
            </a:r>
            <a:r>
              <a:rPr lang="en-US" sz="2400" spc="-40" dirty="0">
                <a:latin typeface="Constantia"/>
                <a:cs typeface="Constantia"/>
              </a:rPr>
              <a:t>r</a:t>
            </a:r>
            <a:r>
              <a:rPr lang="en-US" sz="2400" spc="-55" dirty="0">
                <a:latin typeface="Constantia"/>
                <a:cs typeface="Constantia"/>
              </a:rPr>
              <a:t>o</a:t>
            </a:r>
            <a:r>
              <a:rPr lang="en-US" sz="2400" spc="-35" dirty="0">
                <a:latin typeface="Constantia"/>
                <a:cs typeface="Constantia"/>
              </a:rPr>
              <a:t>v</a:t>
            </a:r>
            <a:r>
              <a:rPr lang="en-US" sz="2400" spc="-10" dirty="0">
                <a:latin typeface="Constantia"/>
                <a:cs typeface="Constantia"/>
              </a:rPr>
              <a:t>al</a:t>
            </a:r>
            <a:endParaRPr lang="en-US" sz="2400" dirty="0">
              <a:latin typeface="Constantia"/>
              <a:cs typeface="Constantia"/>
            </a:endParaRPr>
          </a:p>
          <a:p>
            <a:pPr marL="1263650" marR="5080" lvl="2" indent="-342900">
              <a:lnSpc>
                <a:spcPct val="80000"/>
              </a:lnSpc>
              <a:spcBef>
                <a:spcPts val="122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768985" algn="l"/>
              </a:tabLst>
            </a:pPr>
            <a:endParaRPr sz="2400" dirty="0">
              <a:latin typeface="Constantia"/>
              <a:cs typeface="Constantia"/>
            </a:endParaRPr>
          </a:p>
        </p:txBody>
      </p:sp>
      <p:pic>
        <p:nvPicPr>
          <p:cNvPr id="4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373F4-A21E-4EDE-B9D4-EE736828A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71020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52400"/>
            <a:ext cx="11047491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Does diversification on farm matter for WFRP? Yes!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959" y="1443318"/>
            <a:ext cx="6856731" cy="47244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number of commodities produced are counted toward the diversification requirement within WFRP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The WFRP commodity count is a calculation rather than simply a count of commodities produced.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Each commodity must provide a calculated percentage of the expected farm revenue to be counted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Commodities providing small amounts of revenue may be grouped to meet the qualification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9" y="1483659"/>
            <a:ext cx="2460051" cy="2085631"/>
          </a:xfrm>
          <a:prstGeom prst="rect">
            <a:avLst/>
          </a:prstGeom>
        </p:spPr>
      </p:pic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21" y="1483659"/>
            <a:ext cx="2078580" cy="2085630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9" y="4693025"/>
            <a:ext cx="2460051" cy="1498864"/>
          </a:xfrm>
          <a:prstGeom prst="rect">
            <a:avLst/>
          </a:prstGeom>
        </p:spPr>
      </p:pic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51" y="3309813"/>
            <a:ext cx="2467428" cy="1414588"/>
          </a:xfrm>
          <a:prstGeom prst="rect">
            <a:avLst/>
          </a:prstGeom>
        </p:spPr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908" y="3528835"/>
            <a:ext cx="2056093" cy="2663055"/>
          </a:xfrm>
          <a:prstGeom prst="rect">
            <a:avLst/>
          </a:prstGeom>
        </p:spPr>
      </p:pic>
      <p:pic>
        <p:nvPicPr>
          <p:cNvPr id="10" name="Picture 7" descr="RMA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54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AC204-8D64-4FC1-B3B1-06F1E2234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US" dirty="0"/>
              <a:t>Direct Marketed Commodities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CCB532-B461-42A7-9DC3-4D51D726E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1" r="24500"/>
          <a:stretch/>
        </p:blipFill>
        <p:spPr>
          <a:xfrm>
            <a:off x="633999" y="640081"/>
            <a:ext cx="4001315" cy="5314406"/>
          </a:xfrm>
          <a:prstGeom prst="rect">
            <a:avLst/>
          </a:prstGeom>
        </p:spPr>
      </p:pic>
      <p:cxnSp>
        <p:nvCxnSpPr>
          <p:cNvPr id="18" name="Straight Connector 11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44353-3BF6-42E0-8373-4D3C23834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Allows direct market producers to report two or more direct marketed commodities using one combined commodity code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Must report at least two commodities sold through direct marketing under the combined commodity code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Commodities reported as combined direct marketing are not required to have separate expected values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Expected Revenue based on total revenue from the combined commodities and total acres planted to the combined commodities</a:t>
            </a:r>
          </a:p>
          <a:p>
            <a:endParaRPr lang="en-US" dirty="0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7" descr="RMA Logo">
            <a:extLst>
              <a:ext uri="{FF2B5EF4-FFF2-40B4-BE49-F238E27FC236}">
                <a16:creationId xmlns:a16="http://schemas.microsoft.com/office/drawing/2014/main" id="{87E24E93-373C-457A-B09D-AA2ABD680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3E5DA-7C28-4935-BF9C-9DCA541D8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05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Coverage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600" y="1845734"/>
            <a:ext cx="4635500" cy="4023360"/>
          </a:xfrm>
        </p:spPr>
        <p:txBody>
          <a:bodyPr/>
          <a:lstStyle/>
          <a:p>
            <a:pPr marL="35560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17500" algn="l"/>
              </a:tabLst>
            </a:pPr>
            <a:r>
              <a:rPr lang="en-US" sz="2400" spc="-55" dirty="0">
                <a:cs typeface="Constantia"/>
              </a:rPr>
              <a:t>C</a:t>
            </a:r>
            <a:r>
              <a:rPr lang="en-US" sz="2400" spc="-60" dirty="0">
                <a:cs typeface="Constantia"/>
              </a:rPr>
              <a:t>o</a:t>
            </a:r>
            <a:r>
              <a:rPr lang="en-US" sz="2400" spc="-85" dirty="0">
                <a:cs typeface="Constantia"/>
              </a:rPr>
              <a:t>v</a:t>
            </a:r>
            <a:r>
              <a:rPr lang="en-US" sz="2400" spc="-15" dirty="0">
                <a:cs typeface="Constantia"/>
              </a:rPr>
              <a:t>e</a:t>
            </a:r>
            <a:r>
              <a:rPr lang="en-US" sz="2400" spc="-70" dirty="0">
                <a:cs typeface="Constantia"/>
              </a:rPr>
              <a:t>r</a:t>
            </a:r>
            <a:r>
              <a:rPr lang="en-US" sz="2400" spc="-15" dirty="0">
                <a:cs typeface="Constantia"/>
              </a:rPr>
              <a:t>a</a:t>
            </a:r>
            <a:r>
              <a:rPr lang="en-US" sz="2400" spc="-95" dirty="0">
                <a:cs typeface="Constantia"/>
              </a:rPr>
              <a:t>g</a:t>
            </a:r>
            <a:r>
              <a:rPr lang="en-US" sz="2400" spc="-15" dirty="0">
                <a:cs typeface="Constantia"/>
              </a:rPr>
              <a:t>e</a:t>
            </a:r>
            <a:r>
              <a:rPr lang="en-US" sz="2400" spc="-65" dirty="0">
                <a:cs typeface="Constantia"/>
              </a:rPr>
              <a:t> </a:t>
            </a:r>
            <a:r>
              <a:rPr lang="en-US" sz="2400" spc="-20" dirty="0">
                <a:cs typeface="Constantia"/>
              </a:rPr>
              <a:t>l</a:t>
            </a:r>
            <a:r>
              <a:rPr lang="en-US" sz="2400" spc="-15" dirty="0">
                <a:cs typeface="Constantia"/>
              </a:rPr>
              <a:t>e</a:t>
            </a:r>
            <a:r>
              <a:rPr lang="en-US" sz="2400" spc="-85" dirty="0">
                <a:cs typeface="Constantia"/>
              </a:rPr>
              <a:t>v</a:t>
            </a:r>
            <a:r>
              <a:rPr lang="en-US" sz="2400" spc="-15" dirty="0">
                <a:cs typeface="Constantia"/>
              </a:rPr>
              <a:t>els</a:t>
            </a:r>
            <a:r>
              <a:rPr lang="en-US" sz="2400" spc="-50" dirty="0">
                <a:cs typeface="Constantia"/>
              </a:rPr>
              <a:t> range from </a:t>
            </a:r>
            <a:r>
              <a:rPr lang="en-US" sz="2400" spc="-15" dirty="0">
                <a:cs typeface="Constantia"/>
              </a:rPr>
              <a:t>5</a:t>
            </a:r>
            <a:r>
              <a:rPr lang="en-US" sz="2400" spc="-20" dirty="0">
                <a:cs typeface="Constantia"/>
              </a:rPr>
              <a:t>0</a:t>
            </a:r>
            <a:r>
              <a:rPr lang="en-US" sz="2400" spc="-10" dirty="0">
                <a:cs typeface="Constantia"/>
              </a:rPr>
              <a:t>-</a:t>
            </a:r>
            <a:r>
              <a:rPr lang="en-US" sz="2400" spc="-40" dirty="0">
                <a:cs typeface="Constantia"/>
              </a:rPr>
              <a:t>8</a:t>
            </a:r>
            <a:r>
              <a:rPr lang="en-US" sz="2400" spc="-20" dirty="0">
                <a:cs typeface="Constantia"/>
              </a:rPr>
              <a:t>5%</a:t>
            </a:r>
            <a:endParaRPr lang="en-US" sz="2400" dirty="0">
              <a:cs typeface="Constantia"/>
            </a:endParaRPr>
          </a:p>
          <a:p>
            <a:pPr marL="806450" lvl="1" indent="-342900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lang="en-US" sz="2000" spc="-20" dirty="0">
                <a:cs typeface="Constantia"/>
              </a:rPr>
              <a:t>5%</a:t>
            </a:r>
            <a:r>
              <a:rPr lang="en-US" sz="2000" spc="-10" dirty="0">
                <a:cs typeface="Constantia"/>
              </a:rPr>
              <a:t> </a:t>
            </a:r>
            <a:r>
              <a:rPr lang="en-US" sz="2000" dirty="0">
                <a:cs typeface="Constantia"/>
              </a:rPr>
              <a:t>i</a:t>
            </a:r>
            <a:r>
              <a:rPr lang="en-US" sz="2000" spc="-5" dirty="0">
                <a:cs typeface="Constantia"/>
              </a:rPr>
              <a:t>nc</a:t>
            </a:r>
            <a:r>
              <a:rPr lang="en-US" sz="2000" spc="-35" dirty="0">
                <a:cs typeface="Constantia"/>
              </a:rPr>
              <a:t>r</a:t>
            </a:r>
            <a:r>
              <a:rPr lang="en-US" sz="2000" dirty="0">
                <a:cs typeface="Constantia"/>
              </a:rPr>
              <a:t>e</a:t>
            </a:r>
            <a:r>
              <a:rPr lang="en-US" sz="2000" spc="-5" dirty="0">
                <a:cs typeface="Constantia"/>
              </a:rPr>
              <a:t>m</a:t>
            </a:r>
            <a:r>
              <a:rPr lang="en-US" sz="2000" dirty="0">
                <a:cs typeface="Constantia"/>
              </a:rPr>
              <a:t>e</a:t>
            </a:r>
            <a:r>
              <a:rPr lang="en-US" sz="2000" spc="-5" dirty="0">
                <a:cs typeface="Constantia"/>
              </a:rPr>
              <a:t>n</a:t>
            </a:r>
            <a:r>
              <a:rPr lang="en-US" sz="2000" dirty="0">
                <a:cs typeface="Constantia"/>
              </a:rPr>
              <a:t>t</a:t>
            </a:r>
            <a:r>
              <a:rPr lang="en-US" sz="2000" spc="-10" dirty="0">
                <a:cs typeface="Constantia"/>
              </a:rPr>
              <a:t>s</a:t>
            </a:r>
            <a:endParaRPr lang="en-US" sz="2000" dirty="0">
              <a:cs typeface="Constantia"/>
            </a:endParaRPr>
          </a:p>
          <a:p>
            <a:pPr marL="806450" marR="373380" lvl="1" indent="-342900">
              <a:lnSpc>
                <a:spcPts val="2590"/>
              </a:lnSpc>
              <a:spcBef>
                <a:spcPts val="1240"/>
              </a:spcBef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lang="en-US" sz="2000" spc="-25" dirty="0">
                <a:cs typeface="Constantia"/>
              </a:rPr>
              <a:t>D</a:t>
            </a:r>
            <a:r>
              <a:rPr lang="en-US" sz="2000" spc="-20" dirty="0">
                <a:cs typeface="Constantia"/>
              </a:rPr>
              <a:t>i</a:t>
            </a:r>
            <a:r>
              <a:rPr lang="en-US" sz="2000" spc="-70" dirty="0">
                <a:cs typeface="Constantia"/>
              </a:rPr>
              <a:t>v</a:t>
            </a:r>
            <a:r>
              <a:rPr lang="en-US" sz="2000" dirty="0">
                <a:cs typeface="Constantia"/>
              </a:rPr>
              <a:t>ers</a:t>
            </a:r>
            <a:r>
              <a:rPr lang="en-US" sz="2000" spc="-10" dirty="0">
                <a:cs typeface="Constantia"/>
              </a:rPr>
              <a:t>i</a:t>
            </a:r>
            <a:r>
              <a:rPr lang="en-US" sz="2000" spc="50" dirty="0">
                <a:cs typeface="Constantia"/>
              </a:rPr>
              <a:t>f</a:t>
            </a:r>
            <a:r>
              <a:rPr lang="en-US" sz="2000" dirty="0">
                <a:cs typeface="Constantia"/>
              </a:rPr>
              <a:t>i</a:t>
            </a:r>
            <a:r>
              <a:rPr lang="en-US" sz="2000" spc="-5" dirty="0">
                <a:cs typeface="Constantia"/>
              </a:rPr>
              <a:t>c</a:t>
            </a:r>
            <a:r>
              <a:rPr lang="en-US" sz="2000" spc="-10" dirty="0">
                <a:cs typeface="Constantia"/>
              </a:rPr>
              <a:t>ati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dirty="0">
                <a:cs typeface="Constantia"/>
              </a:rPr>
              <a:t>n</a:t>
            </a:r>
            <a:r>
              <a:rPr lang="en-US" sz="2000" spc="-130" dirty="0">
                <a:cs typeface="Constantia"/>
              </a:rPr>
              <a:t> 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spc="-10" dirty="0">
                <a:cs typeface="Constantia"/>
              </a:rPr>
              <a:t>f</a:t>
            </a:r>
            <a:r>
              <a:rPr lang="en-US" sz="2000" spc="55" dirty="0">
                <a:cs typeface="Constantia"/>
              </a:rPr>
              <a:t> </a:t>
            </a:r>
            <a:r>
              <a:rPr lang="en-US" sz="2000" spc="-15" dirty="0">
                <a:cs typeface="Constantia"/>
              </a:rPr>
              <a:t>3</a:t>
            </a:r>
            <a:r>
              <a:rPr lang="en-US" sz="2000" spc="-55" dirty="0">
                <a:cs typeface="Constantia"/>
              </a:rPr>
              <a:t> c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spc="-5" dirty="0">
                <a:cs typeface="Constantia"/>
              </a:rPr>
              <a:t>mm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spc="-10" dirty="0">
                <a:cs typeface="Constantia"/>
              </a:rPr>
              <a:t>d</a:t>
            </a:r>
            <a:r>
              <a:rPr lang="en-US" sz="2000" dirty="0">
                <a:cs typeface="Constantia"/>
              </a:rPr>
              <a:t>itie</a:t>
            </a:r>
            <a:r>
              <a:rPr lang="en-US" sz="2000" spc="-10" dirty="0">
                <a:cs typeface="Constantia"/>
              </a:rPr>
              <a:t>s</a:t>
            </a:r>
            <a:r>
              <a:rPr lang="en-US" sz="2000" spc="-50" dirty="0">
                <a:cs typeface="Constantia"/>
              </a:rPr>
              <a:t> </a:t>
            </a:r>
            <a:r>
              <a:rPr lang="en-US" sz="2000" spc="-10" dirty="0">
                <a:cs typeface="Constantia"/>
              </a:rPr>
              <a:t>(</a:t>
            </a:r>
            <a:r>
              <a:rPr lang="en-US" sz="2000" spc="-55" dirty="0">
                <a:cs typeface="Constantia"/>
              </a:rPr>
              <a:t>c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spc="-5" dirty="0">
                <a:cs typeface="Constantia"/>
              </a:rPr>
              <a:t>mm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spc="-10" dirty="0">
                <a:cs typeface="Constantia"/>
              </a:rPr>
              <a:t>d</a:t>
            </a:r>
            <a:r>
              <a:rPr lang="en-US" sz="2000" dirty="0">
                <a:cs typeface="Constantia"/>
              </a:rPr>
              <a:t>ity</a:t>
            </a:r>
            <a:r>
              <a:rPr lang="en-US" sz="2000" spc="-114" dirty="0">
                <a:cs typeface="Constantia"/>
              </a:rPr>
              <a:t> </a:t>
            </a:r>
            <a:r>
              <a:rPr lang="en-US" sz="2000" spc="-55" dirty="0">
                <a:cs typeface="Constantia"/>
              </a:rPr>
              <a:t>c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dirty="0">
                <a:cs typeface="Constantia"/>
              </a:rPr>
              <a:t>u</a:t>
            </a:r>
            <a:r>
              <a:rPr lang="en-US" sz="2000" spc="-5" dirty="0">
                <a:cs typeface="Constantia"/>
              </a:rPr>
              <a:t>n</a:t>
            </a:r>
            <a:r>
              <a:rPr lang="en-US" sz="2000" spc="-10" dirty="0">
                <a:cs typeface="Constantia"/>
              </a:rPr>
              <a:t>t)</a:t>
            </a:r>
            <a:r>
              <a:rPr lang="en-US" sz="2000" spc="-25" dirty="0">
                <a:cs typeface="Constantia"/>
              </a:rPr>
              <a:t> </a:t>
            </a:r>
            <a:r>
              <a:rPr lang="en-US" sz="2000" spc="-35" dirty="0">
                <a:cs typeface="Constantia"/>
              </a:rPr>
              <a:t>r</a:t>
            </a:r>
            <a:r>
              <a:rPr lang="en-US" sz="2000" dirty="0">
                <a:cs typeface="Constantia"/>
              </a:rPr>
              <a:t>equi</a:t>
            </a:r>
            <a:r>
              <a:rPr lang="en-US" sz="2000" spc="-35" dirty="0">
                <a:cs typeface="Constantia"/>
              </a:rPr>
              <a:t>r</a:t>
            </a:r>
            <a:r>
              <a:rPr lang="en-US" sz="2000" dirty="0">
                <a:cs typeface="Constantia"/>
              </a:rPr>
              <a:t>ed</a:t>
            </a:r>
            <a:r>
              <a:rPr lang="en-US" sz="2000" spc="-35" dirty="0">
                <a:cs typeface="Constantia"/>
              </a:rPr>
              <a:t> </a:t>
            </a:r>
            <a:r>
              <a:rPr lang="en-US" sz="2000" spc="-25" dirty="0">
                <a:cs typeface="Constantia"/>
              </a:rPr>
              <a:t>f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dirty="0">
                <a:cs typeface="Constantia"/>
              </a:rPr>
              <a:t>r</a:t>
            </a:r>
            <a:r>
              <a:rPr lang="en-US" sz="2000" spc="-95" dirty="0">
                <a:cs typeface="Constantia"/>
              </a:rPr>
              <a:t> </a:t>
            </a:r>
            <a:r>
              <a:rPr lang="en-US" sz="2000" spc="-20" dirty="0">
                <a:cs typeface="Constantia"/>
              </a:rPr>
              <a:t>8</a:t>
            </a:r>
            <a:r>
              <a:rPr lang="en-US" sz="2000" spc="-15" dirty="0">
                <a:cs typeface="Constantia"/>
              </a:rPr>
              <a:t>0</a:t>
            </a:r>
            <a:r>
              <a:rPr lang="en-US" sz="2000" dirty="0">
                <a:cs typeface="Constantia"/>
              </a:rPr>
              <a:t>% </a:t>
            </a:r>
            <a:r>
              <a:rPr lang="en-US" sz="2000" spc="-15" dirty="0">
                <a:cs typeface="Constantia"/>
              </a:rPr>
              <a:t>a</a:t>
            </a:r>
            <a:r>
              <a:rPr lang="en-US" sz="2000" spc="-5" dirty="0">
                <a:cs typeface="Constantia"/>
              </a:rPr>
              <a:t>n</a:t>
            </a:r>
            <a:r>
              <a:rPr lang="en-US" sz="2000" dirty="0">
                <a:cs typeface="Constantia"/>
              </a:rPr>
              <a:t>d </a:t>
            </a:r>
            <a:r>
              <a:rPr lang="en-US" sz="2000" spc="-45" dirty="0">
                <a:cs typeface="Constantia"/>
              </a:rPr>
              <a:t>8</a:t>
            </a:r>
            <a:r>
              <a:rPr lang="en-US" sz="2000" spc="-20" dirty="0">
                <a:cs typeface="Constantia"/>
              </a:rPr>
              <a:t>5</a:t>
            </a:r>
            <a:r>
              <a:rPr lang="en-US" sz="2000" dirty="0">
                <a:cs typeface="Constantia"/>
              </a:rPr>
              <a:t>%</a:t>
            </a:r>
          </a:p>
          <a:p>
            <a:pPr marL="806450" lvl="1" indent="-342900">
              <a:lnSpc>
                <a:spcPct val="100000"/>
              </a:lnSpc>
              <a:spcBef>
                <a:spcPts val="869"/>
              </a:spcBef>
              <a:buFont typeface="Arial" panose="020B0604020202020204" pitchFamily="34" charset="0"/>
              <a:buChar char="•"/>
              <a:tabLst>
                <a:tab pos="768985" algn="l"/>
              </a:tabLst>
            </a:pPr>
            <a:r>
              <a:rPr lang="en-US" sz="2000" spc="-35" dirty="0">
                <a:cs typeface="Constantia"/>
              </a:rPr>
              <a:t>N</a:t>
            </a:r>
            <a:r>
              <a:rPr lang="en-US" sz="2000" spc="-15" dirty="0">
                <a:cs typeface="Constantia"/>
              </a:rPr>
              <a:t>o</a:t>
            </a:r>
            <a:r>
              <a:rPr lang="en-US" sz="2000" spc="-114" dirty="0">
                <a:cs typeface="Constantia"/>
              </a:rPr>
              <a:t> </a:t>
            </a:r>
            <a:r>
              <a:rPr lang="en-US" sz="2000" spc="-5" dirty="0">
                <a:cs typeface="Constantia"/>
              </a:rPr>
              <a:t>c</a:t>
            </a:r>
            <a:r>
              <a:rPr lang="en-US" sz="2000" dirty="0">
                <a:cs typeface="Constantia"/>
              </a:rPr>
              <a:t>at</a:t>
            </a:r>
            <a:r>
              <a:rPr lang="en-US" sz="2000" spc="-15" dirty="0">
                <a:cs typeface="Constantia"/>
              </a:rPr>
              <a:t>as</a:t>
            </a:r>
            <a:r>
              <a:rPr lang="en-US" sz="2000" spc="-5" dirty="0">
                <a:cs typeface="Constantia"/>
              </a:rPr>
              <a:t>t</a:t>
            </a:r>
            <a:r>
              <a:rPr lang="en-US" sz="2000" spc="-35" dirty="0">
                <a:cs typeface="Constantia"/>
              </a:rPr>
              <a:t>r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spc="-15" dirty="0">
                <a:cs typeface="Constantia"/>
              </a:rPr>
              <a:t>phi</a:t>
            </a:r>
            <a:r>
              <a:rPr lang="en-US" sz="2000" dirty="0">
                <a:cs typeface="Constantia"/>
              </a:rPr>
              <a:t>c</a:t>
            </a:r>
            <a:r>
              <a:rPr lang="en-US" sz="2000" spc="-70" dirty="0">
                <a:cs typeface="Constantia"/>
              </a:rPr>
              <a:t> </a:t>
            </a:r>
            <a:r>
              <a:rPr lang="en-US" sz="2000" spc="-15" dirty="0">
                <a:cs typeface="Constantia"/>
              </a:rPr>
              <a:t>l</a:t>
            </a:r>
            <a:r>
              <a:rPr lang="en-US" sz="2000" dirty="0">
                <a:cs typeface="Constantia"/>
              </a:rPr>
              <a:t>e</a:t>
            </a:r>
            <a:r>
              <a:rPr lang="en-US" sz="2000" spc="-70" dirty="0">
                <a:cs typeface="Constantia"/>
              </a:rPr>
              <a:t>v</a:t>
            </a:r>
            <a:r>
              <a:rPr lang="en-US" sz="2000" dirty="0">
                <a:cs typeface="Constantia"/>
              </a:rPr>
              <a:t>e</a:t>
            </a:r>
            <a:r>
              <a:rPr lang="en-US" sz="2000" spc="-10" dirty="0">
                <a:cs typeface="Constantia"/>
              </a:rPr>
              <a:t>l</a:t>
            </a:r>
            <a:r>
              <a:rPr lang="en-US" sz="2000" spc="-65" dirty="0">
                <a:cs typeface="Constantia"/>
              </a:rPr>
              <a:t> </a:t>
            </a:r>
            <a:r>
              <a:rPr lang="en-US" sz="2000" spc="-20" dirty="0">
                <a:cs typeface="Constantia"/>
              </a:rPr>
              <a:t>o</a:t>
            </a:r>
            <a:r>
              <a:rPr lang="en-US" sz="2000" spc="-10" dirty="0">
                <a:cs typeface="Constantia"/>
              </a:rPr>
              <a:t>f</a:t>
            </a:r>
            <a:r>
              <a:rPr lang="en-US" sz="2000" spc="20" dirty="0">
                <a:cs typeface="Constantia"/>
              </a:rPr>
              <a:t> </a:t>
            </a:r>
            <a:r>
              <a:rPr lang="en-US" sz="2000" spc="-20" dirty="0">
                <a:cs typeface="Constantia"/>
              </a:rPr>
              <a:t>WF</a:t>
            </a:r>
            <a:r>
              <a:rPr lang="en-US" sz="2000" spc="-5" dirty="0">
                <a:cs typeface="Constantia"/>
              </a:rPr>
              <a:t>R</a:t>
            </a:r>
            <a:r>
              <a:rPr lang="en-US" sz="2000" spc="-15" dirty="0">
                <a:cs typeface="Constantia"/>
              </a:rPr>
              <a:t>P</a:t>
            </a:r>
            <a:r>
              <a:rPr lang="en-US" sz="2000" spc="-80" dirty="0">
                <a:cs typeface="Constantia"/>
              </a:rPr>
              <a:t> </a:t>
            </a:r>
            <a:r>
              <a:rPr lang="en-US" sz="2000" spc="-75" dirty="0">
                <a:cs typeface="Constantia"/>
              </a:rPr>
              <a:t>a</a:t>
            </a:r>
            <a:r>
              <a:rPr lang="en-US" sz="2000" spc="-35" dirty="0">
                <a:cs typeface="Constantia"/>
              </a:rPr>
              <a:t>v</a:t>
            </a:r>
            <a:r>
              <a:rPr lang="en-US" sz="2000" dirty="0">
                <a:cs typeface="Constantia"/>
              </a:rPr>
              <a:t>ai</a:t>
            </a:r>
            <a:r>
              <a:rPr lang="en-US" sz="2000" spc="-15" dirty="0">
                <a:cs typeface="Constantia"/>
              </a:rPr>
              <a:t>l</a:t>
            </a:r>
            <a:r>
              <a:rPr lang="en-US" sz="2000" dirty="0">
                <a:cs typeface="Constantia"/>
              </a:rPr>
              <a:t>a</a:t>
            </a:r>
            <a:r>
              <a:rPr lang="en-US" sz="2000" spc="-10" dirty="0">
                <a:cs typeface="Constantia"/>
              </a:rPr>
              <a:t>b</a:t>
            </a:r>
            <a:r>
              <a:rPr lang="en-US" sz="2000" spc="-15" dirty="0">
                <a:cs typeface="Constantia"/>
              </a:rPr>
              <a:t>l</a:t>
            </a:r>
            <a:r>
              <a:rPr lang="en-US" sz="2000" dirty="0">
                <a:cs typeface="Constantia"/>
              </a:rPr>
              <a:t>e</a:t>
            </a: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442" y="2028614"/>
            <a:ext cx="6074410" cy="3737186"/>
          </a:xfrm>
          <a:prstGeom prst="rect">
            <a:avLst/>
          </a:prstGeom>
        </p:spPr>
      </p:pic>
      <p:pic>
        <p:nvPicPr>
          <p:cNvPr id="5" name="Picture 7" descr="RM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5616B-5CF8-4F47-B97E-65E64C07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BB23-31B8-410D-AAA6-2672BF1A70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62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40" dirty="0"/>
              <a:t>WF</a:t>
            </a:r>
            <a:r>
              <a:rPr lang="en-US" spc="-5" dirty="0"/>
              <a:t>R</a:t>
            </a:r>
            <a:r>
              <a:rPr lang="en-US" spc="-25" dirty="0"/>
              <a:t>P</a:t>
            </a:r>
            <a:r>
              <a:rPr lang="en-US" spc="-50" dirty="0"/>
              <a:t> </a:t>
            </a:r>
            <a:r>
              <a:rPr lang="en-US" spc="-35" dirty="0"/>
              <a:t>P</a:t>
            </a:r>
            <a:r>
              <a:rPr lang="en-US" spc="-50" dirty="0"/>
              <a:t>r</a:t>
            </a:r>
            <a:r>
              <a:rPr lang="en-US" dirty="0"/>
              <a:t>em</a:t>
            </a:r>
            <a:r>
              <a:rPr lang="en-US" spc="-5" dirty="0"/>
              <a:t>i</a:t>
            </a:r>
            <a:r>
              <a:rPr lang="en-US" dirty="0"/>
              <a:t>um</a:t>
            </a:r>
            <a:r>
              <a:rPr lang="en-US" spc="-80" dirty="0"/>
              <a:t> </a:t>
            </a:r>
            <a:r>
              <a:rPr lang="en-US" spc="-20" dirty="0"/>
              <a:t>S</a:t>
            </a:r>
            <a:r>
              <a:rPr lang="en-US" dirty="0"/>
              <a:t>u</a:t>
            </a:r>
            <a:r>
              <a:rPr lang="en-US" spc="-5" dirty="0"/>
              <a:t>b</a:t>
            </a:r>
            <a:r>
              <a:rPr lang="en-US" spc="-20" dirty="0"/>
              <a:t>s</a:t>
            </a:r>
            <a:r>
              <a:rPr lang="en-US" dirty="0"/>
              <a:t>i</a:t>
            </a:r>
            <a:r>
              <a:rPr lang="en-US" spc="-40" dirty="0"/>
              <a:t>d</a:t>
            </a:r>
            <a:r>
              <a:rPr lang="en-US" dirty="0"/>
              <a:t>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92300"/>
            <a:ext cx="11276092" cy="4279900"/>
          </a:xfrm>
        </p:spPr>
        <p:txBody>
          <a:bodyPr/>
          <a:lstStyle/>
          <a:p>
            <a:r>
              <a:rPr lang="en-US" dirty="0"/>
              <a:t>Basic Subsidy for Commodity Count = 1</a:t>
            </a:r>
          </a:p>
          <a:p>
            <a:r>
              <a:rPr lang="en-US" dirty="0"/>
              <a:t>Whole Farm Subsidy  for Commodity Count of 2 or more</a:t>
            </a: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07907"/>
              </p:ext>
            </p:extLst>
          </p:nvPr>
        </p:nvGraphicFramePr>
        <p:xfrm>
          <a:off x="609600" y="2857273"/>
          <a:ext cx="10972797" cy="33149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23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16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07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07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07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3071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6485">
                <a:tc gridSpan="9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Subsidy: 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ce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age</a:t>
                      </a:r>
                      <a:r>
                        <a:rPr sz="1200" b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al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ium</a:t>
                      </a:r>
                      <a:r>
                        <a:rPr sz="12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aid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ov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er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nt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146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ov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er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age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50%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55%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60%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65%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70%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75%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707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Basic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Subsidy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ali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yi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odi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y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oun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67%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64%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64%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59%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59%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55%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/A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/A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6989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Whol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e-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Subsidy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ali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yi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odi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y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oun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/A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/A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61594" marR="198755">
                        <a:lnSpc>
                          <a:spcPct val="1075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Whol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e-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Subsidy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ali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yi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odi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y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oun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: 3 or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e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87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71%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56%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7" descr="RM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4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190500"/>
            <a:ext cx="10032999" cy="11049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0575" y="2147049"/>
            <a:ext cx="7175526" cy="3479052"/>
          </a:xfrm>
        </p:spPr>
        <p:txBody>
          <a:bodyPr>
            <a:normAutofit/>
          </a:bodyPr>
          <a:lstStyle/>
          <a:p>
            <a:pPr marL="451025" lvl="1" indent="0">
              <a:buNone/>
            </a:pPr>
            <a:r>
              <a:rPr lang="en-US" sz="3600" dirty="0"/>
              <a:t>Eligibility for WFRP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Commodities insurable with other revenue coverage must have 2 commodities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Potato farms must have 2 commodities</a:t>
            </a:r>
          </a:p>
          <a:p>
            <a:pPr marL="457200" lvl="1" indent="0">
              <a:buNone/>
            </a:pPr>
            <a:endParaRPr lang="en-US" sz="3600" dirty="0"/>
          </a:p>
          <a:p>
            <a:pPr marL="451025" lvl="1" indent="0">
              <a:buNone/>
            </a:pPr>
            <a:endParaRPr lang="en-US" dirty="0"/>
          </a:p>
          <a:p>
            <a:pPr marL="451025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447801"/>
            <a:ext cx="3022625" cy="4536469"/>
          </a:xfrm>
          <a:prstGeom prst="rect">
            <a:avLst/>
          </a:prstGeom>
        </p:spPr>
      </p:pic>
      <p:pic>
        <p:nvPicPr>
          <p:cNvPr id="6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229927"/>
            <a:ext cx="12186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98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aster PwPt templ_v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4582</TotalTime>
  <Words>912</Words>
  <Application>Microsoft Office PowerPoint</Application>
  <PresentationFormat>Widescreen</PresentationFormat>
  <Paragraphs>147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Constantia</vt:lpstr>
      <vt:lpstr>Georgia</vt:lpstr>
      <vt:lpstr>Symbol</vt:lpstr>
      <vt:lpstr>Times New Roman</vt:lpstr>
      <vt:lpstr>Retrospect</vt:lpstr>
      <vt:lpstr>Master PwPt templ_v1</vt:lpstr>
      <vt:lpstr>Federal Crop Insurance</vt:lpstr>
      <vt:lpstr>Whole Farm Revenue Protection</vt:lpstr>
      <vt:lpstr>What does WFRP cover?</vt:lpstr>
      <vt:lpstr>How is the amount of insured revenue determined</vt:lpstr>
      <vt:lpstr>Does diversification on farm matter for WFRP? Yes!</vt:lpstr>
      <vt:lpstr>Direct Marketed Commodities</vt:lpstr>
      <vt:lpstr>Coverage Levels</vt:lpstr>
      <vt:lpstr>WFRP Premium Subsidy</vt:lpstr>
      <vt:lpstr>Eligibility</vt:lpstr>
      <vt:lpstr>What causes a loss payment under WFRP?</vt:lpstr>
      <vt:lpstr>What will my agent need from producer?</vt:lpstr>
      <vt:lpstr>How are tax returns used for WFRP?</vt:lpstr>
      <vt:lpstr>USDA Fruit &amp; Vegetable Industry Advisory Committee Draft Recommendations</vt:lpstr>
    </vt:vector>
  </TitlesOfParts>
  <Company>USDA Risk Management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Christianson, Craig - RMA</dc:creator>
  <cp:lastModifiedBy>Brown, MaryD - AMS</cp:lastModifiedBy>
  <cp:revision>83</cp:revision>
  <cp:lastPrinted>2017-12-04T14:48:24Z</cp:lastPrinted>
  <dcterms:created xsi:type="dcterms:W3CDTF">2017-11-20T15:10:00Z</dcterms:created>
  <dcterms:modified xsi:type="dcterms:W3CDTF">2021-11-02T18:14:37Z</dcterms:modified>
</cp:coreProperties>
</file>