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3" r:id="rId2"/>
    <p:sldId id="264" r:id="rId3"/>
    <p:sldId id="258" r:id="rId4"/>
    <p:sldId id="257" r:id="rId5"/>
    <p:sldId id="259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57" autoAdjust="0"/>
    <p:restoredTop sz="86385" autoAdjust="0"/>
  </p:normalViewPr>
  <p:slideViewPr>
    <p:cSldViewPr snapToGrid="0">
      <p:cViewPr varScale="1">
        <p:scale>
          <a:sx n="81" d="100"/>
          <a:sy n="81" d="100"/>
        </p:scale>
        <p:origin x="126" y="73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330981-A039-4F1E-9A37-4CF967EB1EE3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E4F406-620D-482F-82D5-371999DC4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267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E4F406-620D-482F-82D5-371999DC4B3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9938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875553-71C9-4C5F-A1BD-9051ED067C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78999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8FC3EB1D-B9FB-4D9A-83D6-61363CB86BE3}" type="slidenum">
              <a:rPr lang="en-US">
                <a:solidFill>
                  <a:prstClr val="black"/>
                </a:solidFill>
                <a:latin typeface="Calibri"/>
              </a:rPr>
              <a:pPr defTabSz="931774">
                <a:defRPr/>
              </a:pPr>
              <a:t>3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140540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8FC3EB1D-B9FB-4D9A-83D6-61363CB86BE3}" type="slidenum">
              <a:rPr lang="en-US">
                <a:solidFill>
                  <a:prstClr val="black"/>
                </a:solidFill>
                <a:latin typeface="Calibri"/>
              </a:rPr>
              <a:pPr defTabSz="931774">
                <a:defRPr/>
              </a:pPr>
              <a:t>4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79428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8FC3EB1D-B9FB-4D9A-83D6-61363CB86BE3}" type="slidenum">
              <a:rPr lang="en-US">
                <a:solidFill>
                  <a:prstClr val="black"/>
                </a:solidFill>
                <a:latin typeface="Calibri"/>
              </a:rPr>
              <a:pPr defTabSz="931774">
                <a:defRPr/>
              </a:pPr>
              <a:t>5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011734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8FC3EB1D-B9FB-4D9A-83D6-61363CB86BE3}" type="slidenum">
              <a:rPr lang="en-US">
                <a:solidFill>
                  <a:prstClr val="black"/>
                </a:solidFill>
                <a:latin typeface="Calibri"/>
              </a:rPr>
              <a:pPr defTabSz="931774">
                <a:defRPr/>
              </a:pPr>
              <a:t>6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41629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56902-8D78-4B12-AF06-2C650AE86722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6353C-D442-4D19-97DF-973DA13EC2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579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56902-8D78-4B12-AF06-2C650AE86722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6353C-D442-4D19-97DF-973DA13EC2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688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56902-8D78-4B12-AF06-2C650AE86722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6353C-D442-4D19-97DF-973DA13EC2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3341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uidelin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F50F1-C9F5-7747-A31C-7A75D50AF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7B1151-075F-DA45-972B-AAF1E4D751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2941" y="1825625"/>
            <a:ext cx="1045048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9B81893-80BB-FA48-B9F4-766D45350307}"/>
              </a:ext>
            </a:extLst>
          </p:cNvPr>
          <p:cNvSpPr/>
          <p:nvPr userDrawn="1"/>
        </p:nvSpPr>
        <p:spPr>
          <a:xfrm>
            <a:off x="0" y="960671"/>
            <a:ext cx="726141" cy="134470"/>
          </a:xfrm>
          <a:prstGeom prst="rect">
            <a:avLst/>
          </a:prstGeom>
          <a:solidFill>
            <a:srgbClr val="F17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E7CDC8E-B3DC-4F47-B919-BCFE9B3622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65859" y="6425800"/>
            <a:ext cx="533183" cy="229645"/>
          </a:xfrm>
          <a:prstGeom prst="rect">
            <a:avLst/>
          </a:prstGeom>
        </p:spPr>
        <p:txBody>
          <a:bodyPr/>
          <a:lstStyle>
            <a:lvl1pPr>
              <a:defRPr sz="6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algn="r"/>
            <a:fld id="{29144624-CF1A-BF49-92E7-BD5DF6DC201D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7" name="Graphic 21">
            <a:extLst>
              <a:ext uri="{FF2B5EF4-FFF2-40B4-BE49-F238E27FC236}">
                <a16:creationId xmlns:a16="http://schemas.microsoft.com/office/drawing/2014/main" id="{77D50D84-6927-1C4B-BDDC-6C70E2DA84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2941" y="6362616"/>
            <a:ext cx="1072487" cy="292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2450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6978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56902-8D78-4B12-AF06-2C650AE86722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6353C-D442-4D19-97DF-973DA13EC2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075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56902-8D78-4B12-AF06-2C650AE86722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6353C-D442-4D19-97DF-973DA13EC2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8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56902-8D78-4B12-AF06-2C650AE86722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6353C-D442-4D19-97DF-973DA13EC2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989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56902-8D78-4B12-AF06-2C650AE86722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6353C-D442-4D19-97DF-973DA13EC2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937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56902-8D78-4B12-AF06-2C650AE86722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6353C-D442-4D19-97DF-973DA13EC2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912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56902-8D78-4B12-AF06-2C650AE86722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6353C-D442-4D19-97DF-973DA13EC2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907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56902-8D78-4B12-AF06-2C650AE86722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6353C-D442-4D19-97DF-973DA13EC2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328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56902-8D78-4B12-AF06-2C650AE86722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6353C-D442-4D19-97DF-973DA13EC2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127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F56902-8D78-4B12-AF06-2C650AE86722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A6353C-D442-4D19-97DF-973DA13EC2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846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My Plate Resources">
            <a:extLst>
              <a:ext uri="{FF2B5EF4-FFF2-40B4-BE49-F238E27FC236}">
                <a16:creationId xmlns:a16="http://schemas.microsoft.com/office/drawing/2014/main" id="{6BCCEB1F-8F9C-4419-9F4D-959CFE9B9C9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My Plate Resources</a:t>
            </a:r>
          </a:p>
        </p:txBody>
      </p:sp>
      <p:sp>
        <p:nvSpPr>
          <p:cNvPr id="14" name="Rectangl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73331"/>
            <a:ext cx="12192000" cy="61846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98329" y="1327277"/>
            <a:ext cx="6009593" cy="2195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800"/>
              </a:lnSpc>
              <a:spcBef>
                <a:spcPts val="1200"/>
              </a:spcBef>
            </a:pPr>
            <a:r>
              <a:rPr 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  <a:t>MyPlate Resources:</a:t>
            </a:r>
            <a:br>
              <a:rPr lang="en-US" sz="4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32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Interactive tools to help Americans make healthy eating choices</a:t>
            </a:r>
            <a:endParaRPr lang="en-US" sz="44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ts val="3800"/>
              </a:lnSpc>
              <a:spcBef>
                <a:spcPts val="1200"/>
              </a:spcBef>
            </a:pPr>
            <a:endParaRPr lang="en-US" sz="3600" dirty="0">
              <a:solidFill>
                <a:srgbClr val="00416B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8329" y="3522814"/>
            <a:ext cx="51735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USDA Food and Nutrition Service</a:t>
            </a:r>
          </a:p>
          <a:p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Center for Nutrition Policy &amp; Promotion</a:t>
            </a:r>
          </a:p>
          <a:p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Office of Nutrition Marketing &amp; Communication</a:t>
            </a:r>
          </a:p>
        </p:txBody>
      </p:sp>
      <p:pic>
        <p:nvPicPr>
          <p:cNvPr id="6" name="Picture 5" descr="Family eating a meal together outside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5035" y="2543695"/>
            <a:ext cx="6197138" cy="413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279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1CA64DC-A652-4748-A96C-F59D5AB64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dirty="0">
                <a:latin typeface="+mn-lt"/>
              </a:rPr>
              <a:t>MyPlate Consumer Messaging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AC11A42-6DAE-4D77-9E21-B67B81D56C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667576" y="857251"/>
            <a:ext cx="911636" cy="9941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 dirty="0">
              <a:ln>
                <a:solidFill>
                  <a:srgbClr val="FFFFFF"/>
                </a:solidFill>
              </a:ln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37B62EA-DC8C-4391-BB39-CA7B04CAAD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6008" y="1851078"/>
            <a:ext cx="3514791" cy="1063976"/>
          </a:xfrm>
          <a:prstGeom prst="rect">
            <a:avLst/>
          </a:prstGeom>
          <a:ln>
            <a:solidFill>
              <a:srgbClr val="3366FF"/>
            </a:solidFill>
          </a:ln>
        </p:spPr>
      </p:pic>
      <p:sp>
        <p:nvSpPr>
          <p:cNvPr id="16" name="Right Arrow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77576" y="2251603"/>
            <a:ext cx="915814" cy="262926"/>
          </a:xfrm>
          <a:prstGeom prst="rightArrow">
            <a:avLst/>
          </a:prstGeom>
          <a:solidFill>
            <a:srgbClr val="EF785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" name="Picture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083" t="32332" r="25765" b="48162"/>
          <a:stretch/>
        </p:blipFill>
        <p:spPr>
          <a:xfrm>
            <a:off x="7025486" y="1770812"/>
            <a:ext cx="4138667" cy="1222261"/>
          </a:xfrm>
          <a:prstGeom prst="rect">
            <a:avLst/>
          </a:prstGeom>
          <a:ln w="19050">
            <a:noFill/>
          </a:ln>
        </p:spPr>
      </p:pic>
      <p:sp>
        <p:nvSpPr>
          <p:cNvPr id="11" name="TextBox 10"/>
          <p:cNvSpPr txBox="1"/>
          <p:nvPr/>
        </p:nvSpPr>
        <p:spPr>
          <a:xfrm>
            <a:off x="816766" y="3378800"/>
            <a:ext cx="50360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u="sng" dirty="0"/>
              <a:t>2020-2025 DGA call to action (“what”)</a:t>
            </a:r>
          </a:p>
        </p:txBody>
      </p:sp>
      <p:sp>
        <p:nvSpPr>
          <p:cNvPr id="17" name="Right Arrow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77576" y="3468953"/>
            <a:ext cx="915814" cy="262926"/>
          </a:xfrm>
          <a:prstGeom prst="rightArrow">
            <a:avLst/>
          </a:prstGeom>
          <a:solidFill>
            <a:srgbClr val="EF785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928121" y="3384870"/>
            <a:ext cx="395804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u="sng" dirty="0"/>
              <a:t>MyPlate call to action (“how”)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91981" y="4149654"/>
            <a:ext cx="38635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/>
              <a:t>Make every bite count with the Dietary Guidelines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05630" y="4893779"/>
            <a:ext cx="37617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Encourages people to choose foods, beverages, meals that are full of important nutrients</a:t>
            </a:r>
          </a:p>
        </p:txBody>
      </p:sp>
      <p:sp>
        <p:nvSpPr>
          <p:cNvPr id="18" name="Right Arrow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77576" y="4282104"/>
            <a:ext cx="915814" cy="262926"/>
          </a:xfrm>
          <a:prstGeom prst="rightArrow">
            <a:avLst/>
          </a:prstGeom>
          <a:solidFill>
            <a:srgbClr val="EF785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935571" y="4180332"/>
            <a:ext cx="3514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/>
              <a:t>Start Simple with MyPlate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962866" y="4572792"/>
            <a:ext cx="44057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Provides inspiration and simple ideas people can incorporate into their busy lives to help them improve their health and well-being over time</a:t>
            </a:r>
          </a:p>
        </p:txBody>
      </p:sp>
      <p:pic>
        <p:nvPicPr>
          <p:cNvPr id="19" name="Picture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668" y="6041198"/>
            <a:ext cx="1323960" cy="668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863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668" y="6041198"/>
            <a:ext cx="1323960" cy="668838"/>
          </a:xfrm>
          <a:prstGeom prst="rect">
            <a:avLst/>
          </a:prstGeom>
        </p:spPr>
      </p:pic>
      <p:sp>
        <p:nvSpPr>
          <p:cNvPr id="7" name="Title 3">
            <a:extLst>
              <a:ext uri="{FF2B5EF4-FFF2-40B4-BE49-F238E27FC236}">
                <a16:creationId xmlns:a16="http://schemas.microsoft.com/office/drawing/2014/main" id="{01CA64DC-A652-4748-A96C-F59D5AB64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en-US" b="1" dirty="0">
                <a:latin typeface="+mn-lt"/>
              </a:rPr>
              <a:t>Start Simple with MyPlate App</a:t>
            </a:r>
          </a:p>
        </p:txBody>
      </p:sp>
      <p:sp>
        <p:nvSpPr>
          <p:cNvPr id="5" name="Rectangle 4"/>
          <p:cNvSpPr/>
          <p:nvPr/>
        </p:nvSpPr>
        <p:spPr>
          <a:xfrm>
            <a:off x="3673670" y="1867955"/>
            <a:ext cx="8024844" cy="5186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Pick Goals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Highly customizable: choose daily food group goals that work for you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Samples: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Snack on vegetables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or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Start your day with dairy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Each goal has 3 corresponding tips with ideas for implementing the goal</a:t>
            </a:r>
            <a:b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See Real-Time Progress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View daily progress on the Goals Dashboard as food group goals are completed</a:t>
            </a:r>
          </a:p>
          <a:p>
            <a:pPr>
              <a:lnSpc>
                <a:spcPts val="1000"/>
              </a:lnSpc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Earn Badges and Celebrate Success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Earn a variety of badges as goals are completed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Share badges on social media</a:t>
            </a:r>
          </a:p>
          <a:p>
            <a:pPr marL="285750" indent="-285750">
              <a:lnSpc>
                <a:spcPts val="1000"/>
              </a:lnSpc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Take it to the Next Level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Join challenges to stay motivated and try new goals</a:t>
            </a:r>
          </a:p>
          <a:p>
            <a:pPr>
              <a:lnSpc>
                <a:spcPts val="1000"/>
              </a:lnSpc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    Features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Create an e-Auth account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Save your favorite food group tips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Sync MyPlate Quiz results to set goals in the app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239571" y="5306011"/>
            <a:ext cx="764054" cy="838200"/>
            <a:chOff x="5127790" y="1766960"/>
            <a:chExt cx="3786578" cy="3400298"/>
          </a:xfrm>
        </p:grpSpPr>
        <p:sp>
          <p:nvSpPr>
            <p:cNvPr id="12" name="Explosion 1 11"/>
            <p:cNvSpPr/>
            <p:nvPr/>
          </p:nvSpPr>
          <p:spPr>
            <a:xfrm rot="1037139">
              <a:off x="5127790" y="1766960"/>
              <a:ext cx="3786578" cy="3400298"/>
            </a:xfrm>
            <a:prstGeom prst="irregularSeal1">
              <a:avLst/>
            </a:prstGeom>
            <a:solidFill>
              <a:srgbClr val="FFE1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3430A5B-0D57-464F-82E1-0D09CDC7D528}"/>
                </a:ext>
              </a:extLst>
            </p:cNvPr>
            <p:cNvSpPr txBox="1"/>
            <p:nvPr/>
          </p:nvSpPr>
          <p:spPr>
            <a:xfrm rot="1041960">
              <a:off x="5743090" y="2894632"/>
              <a:ext cx="2365190" cy="11236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schemeClr val="accent4">
                      <a:lumMod val="75000"/>
                    </a:schemeClr>
                  </a:solidFill>
                </a:rPr>
                <a:t>New</a:t>
              </a:r>
              <a:endParaRPr lang="en-US" sz="2400" b="1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903262" y="1398099"/>
            <a:ext cx="107952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A simple, goal-setting tool for consumers, to meet them where they are</a:t>
            </a:r>
          </a:p>
        </p:txBody>
      </p:sp>
      <p:sp>
        <p:nvSpPr>
          <p:cNvPr id="16" name="Rectangl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3899" y="6284422"/>
            <a:ext cx="1661853" cy="4101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2848" y="2047153"/>
            <a:ext cx="2425694" cy="4328464"/>
            <a:chOff x="903262" y="1712734"/>
            <a:chExt cx="2663185" cy="4799903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D0A4F933-F6B8-4FBA-B754-E4EBE06FA4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6270" y="1806866"/>
              <a:ext cx="2237170" cy="461164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34F379AE-3441-4B52-8211-5AC455A460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849" y="1806866"/>
              <a:ext cx="2237170" cy="461164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63" t="3489" r="6259" b="1664"/>
            <a:stretch/>
          </p:blipFill>
          <p:spPr>
            <a:xfrm>
              <a:off x="903262" y="1712734"/>
              <a:ext cx="2663185" cy="479990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523102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668" y="6041198"/>
            <a:ext cx="1323960" cy="668838"/>
          </a:xfrm>
          <a:prstGeom prst="rect">
            <a:avLst/>
          </a:prstGeom>
        </p:spPr>
      </p:pic>
      <p:sp>
        <p:nvSpPr>
          <p:cNvPr id="7" name="Title 3">
            <a:extLst>
              <a:ext uri="{FF2B5EF4-FFF2-40B4-BE49-F238E27FC236}">
                <a16:creationId xmlns:a16="http://schemas.microsoft.com/office/drawing/2014/main" id="{01CA64DC-A652-4748-A96C-F59D5AB64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en-US" b="1" dirty="0">
                <a:latin typeface="+mn-lt"/>
              </a:rPr>
              <a:t>MyPlate Quiz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3398" y="1708745"/>
            <a:ext cx="6302831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A fun, interactive tool available in English and Spanish that consumers can use to assess their eating behaviors</a:t>
            </a:r>
            <a:br>
              <a:rPr lang="en-US" dirty="0"/>
            </a:b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Users answer a series of 20 questions about the MyPlate food groups and their healthy eating interests</a:t>
            </a:r>
          </a:p>
        </p:txBody>
      </p:sp>
      <p:pic>
        <p:nvPicPr>
          <p:cNvPr id="2" name="Pictur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206" t="30353" r="19048" b="8977"/>
          <a:stretch/>
        </p:blipFill>
        <p:spPr>
          <a:xfrm>
            <a:off x="6976614" y="1711109"/>
            <a:ext cx="4624741" cy="2556091"/>
          </a:xfrm>
          <a:prstGeom prst="rect">
            <a:avLst/>
          </a:prstGeom>
        </p:spPr>
      </p:pic>
      <p:sp>
        <p:nvSpPr>
          <p:cNvPr id="9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3900" y="6284422"/>
            <a:ext cx="1420784" cy="4101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99442" y="5836112"/>
            <a:ext cx="1539186" cy="8739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33398" y="4790958"/>
            <a:ext cx="1154248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Consumers receive a snapshot of how they're doing on the MyPlate food groups and get personalized resources based on their quiz results</a:t>
            </a:r>
            <a:br>
              <a:rPr lang="en-US" dirty="0"/>
            </a:b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Download a PDF of the results to track progress over time</a:t>
            </a:r>
          </a:p>
        </p:txBody>
      </p:sp>
    </p:spTree>
    <p:extLst>
      <p:ext uri="{BB962C8B-B14F-4D97-AF65-F5344CB8AC3E}">
        <p14:creationId xmlns:p14="http://schemas.microsoft.com/office/powerpoint/2010/main" val="3580553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3">
            <a:extLst>
              <a:ext uri="{FF2B5EF4-FFF2-40B4-BE49-F238E27FC236}">
                <a16:creationId xmlns:a16="http://schemas.microsoft.com/office/drawing/2014/main" id="{01CA64DC-A652-4748-A96C-F59D5AB64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en-US" b="1" dirty="0">
                <a:latin typeface="+mn-lt"/>
              </a:rPr>
              <a:t>Shop Simple with MyPlate Tool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8200" y="1374616"/>
            <a:ext cx="68169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Shop Simple with MyPlate is a web app to help Americans save money while shopping for healthy food choices</a:t>
            </a:r>
          </a:p>
        </p:txBody>
      </p:sp>
      <p:sp>
        <p:nvSpPr>
          <p:cNvPr id="2" name="Rectangle 1"/>
          <p:cNvSpPr/>
          <p:nvPr/>
        </p:nvSpPr>
        <p:spPr>
          <a:xfrm>
            <a:off x="838200" y="2884127"/>
            <a:ext cx="681699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SNAP Savings: </a:t>
            </a:r>
            <a:r>
              <a:rPr lang="en-US" sz="2400" dirty="0"/>
              <a:t>Enter your zip code to find cost-saving opportunities in your local area, including stores that accept SNAP EBT, rewards programs, and farmers markets. </a:t>
            </a:r>
            <a:br>
              <a:rPr lang="en-US" sz="2400" dirty="0"/>
            </a:b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Budget-friendly foods</a:t>
            </a:r>
            <a:r>
              <a:rPr lang="en-US" sz="2400" dirty="0"/>
              <a:t>: View suggestions from each food group. Get purchasing and storage tips, serving ideas, recipes, and nutrition information.</a:t>
            </a:r>
          </a:p>
        </p:txBody>
      </p:sp>
      <p:pic>
        <p:nvPicPr>
          <p:cNvPr id="1026" name="Picture 2" descr="Phone showing myplate conten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5196" y="687085"/>
            <a:ext cx="3386660" cy="5627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99" t="17952" r="6252" b="29389"/>
          <a:stretch/>
        </p:blipFill>
        <p:spPr>
          <a:xfrm rot="395860">
            <a:off x="8371486" y="1866931"/>
            <a:ext cx="2010929" cy="3287223"/>
          </a:xfrm>
          <a:prstGeom prst="rect">
            <a:avLst/>
          </a:prstGeom>
        </p:spPr>
      </p:pic>
      <p:pic>
        <p:nvPicPr>
          <p:cNvPr id="11" name="Pictur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668" y="6041198"/>
            <a:ext cx="1323960" cy="668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738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3">
            <a:extLst>
              <a:ext uri="{FF2B5EF4-FFF2-40B4-BE49-F238E27FC236}">
                <a16:creationId xmlns:a16="http://schemas.microsoft.com/office/drawing/2014/main" id="{01CA64DC-A652-4748-A96C-F59D5AB64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en-US" b="1" dirty="0">
                <a:latin typeface="+mn-lt"/>
              </a:rPr>
              <a:t>Usage</a:t>
            </a:r>
          </a:p>
        </p:txBody>
      </p:sp>
      <p:pic>
        <p:nvPicPr>
          <p:cNvPr id="11" name="Pictur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668" y="6041198"/>
            <a:ext cx="1323960" cy="668838"/>
          </a:xfrm>
          <a:prstGeom prst="rect">
            <a:avLst/>
          </a:prstGeom>
        </p:spPr>
      </p:pic>
      <p:pic>
        <p:nvPicPr>
          <p:cNvPr id="13" name="Pictur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206" t="30353" r="19048" b="8977"/>
          <a:stretch/>
        </p:blipFill>
        <p:spPr>
          <a:xfrm>
            <a:off x="7639765" y="827770"/>
            <a:ext cx="3714035" cy="2052744"/>
          </a:xfrm>
          <a:prstGeom prst="rect">
            <a:avLst/>
          </a:prstGeom>
        </p:spPr>
      </p:pic>
      <p:sp>
        <p:nvSpPr>
          <p:cNvPr id="22" name="Rectangle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3900" y="6284422"/>
            <a:ext cx="1420784" cy="4101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838200" y="1431613"/>
            <a:ext cx="758259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Start Simple with MyPlate App</a:t>
            </a:r>
          </a:p>
          <a:p>
            <a:r>
              <a:rPr lang="en-US" sz="2800" dirty="0"/>
              <a:t>Since launch, December 29, 2020: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203,556 total app installations</a:t>
            </a:r>
          </a:p>
          <a:p>
            <a:endParaRPr lang="en-US" sz="2800" b="1" dirty="0"/>
          </a:p>
          <a:p>
            <a:r>
              <a:rPr lang="en-US" sz="2800" b="1" dirty="0"/>
              <a:t>MyPlate Quiz</a:t>
            </a:r>
          </a:p>
          <a:p>
            <a:r>
              <a:rPr lang="en-US" sz="2800" dirty="0"/>
              <a:t>Since launch, December 29, 2020: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The quiz has been taken 840,000 times</a:t>
            </a:r>
          </a:p>
          <a:p>
            <a:endParaRPr lang="en-US" sz="2800" b="1" dirty="0"/>
          </a:p>
          <a:p>
            <a:r>
              <a:rPr lang="en-US" sz="2800" b="1" dirty="0"/>
              <a:t>Shop Simple with MyPlate Tool</a:t>
            </a:r>
          </a:p>
          <a:p>
            <a:r>
              <a:rPr lang="en-US" sz="2800" dirty="0"/>
              <a:t>Since launch, October 1, 2021: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121,359 </a:t>
            </a:r>
            <a:r>
              <a:rPr lang="en-US" sz="2800" dirty="0" err="1"/>
              <a:t>pageviews</a:t>
            </a: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9,716 total users</a:t>
            </a:r>
          </a:p>
        </p:txBody>
      </p:sp>
      <p:sp>
        <p:nvSpPr>
          <p:cNvPr id="24" name="Rectangle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726470" y="6180750"/>
            <a:ext cx="2016265" cy="5292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21347713">
            <a:off x="7557704" y="2601940"/>
            <a:ext cx="1980099" cy="3587056"/>
            <a:chOff x="903262" y="1712734"/>
            <a:chExt cx="2663185" cy="4799903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D0A4F933-F6B8-4FBA-B754-E4EBE06FA4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6270" y="1806866"/>
              <a:ext cx="2237170" cy="461164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34F379AE-3441-4B52-8211-5AC455A460F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849" y="1806866"/>
              <a:ext cx="2237170" cy="461164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pic>
          <p:nvPicPr>
            <p:cNvPr id="28" name="Picture 27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63" t="3489" r="6259" b="1664"/>
            <a:stretch/>
          </p:blipFill>
          <p:spPr>
            <a:xfrm>
              <a:off x="903262" y="1712734"/>
              <a:ext cx="2663185" cy="479990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/>
          </p:spPr>
        </p:pic>
      </p:grpSp>
      <p:grpSp>
        <p:nvGrpSpPr>
          <p:cNvPr id="29" name="Group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281343" y="2534176"/>
            <a:ext cx="2461393" cy="4175860"/>
            <a:chOff x="7655196" y="687085"/>
            <a:chExt cx="3386660" cy="5627501"/>
          </a:xfrm>
        </p:grpSpPr>
        <p:pic>
          <p:nvPicPr>
            <p:cNvPr id="30" name="Picture 2" descr="Phone showing myplate content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55196" y="687085"/>
              <a:ext cx="3386660" cy="56275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599" t="17952" r="6252" b="29389"/>
            <a:stretch/>
          </p:blipFill>
          <p:spPr>
            <a:xfrm rot="395860">
              <a:off x="8371486" y="1866931"/>
              <a:ext cx="2010929" cy="328722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786236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443</Words>
  <Application>Microsoft Office PowerPoint</Application>
  <PresentationFormat>Widescreen</PresentationFormat>
  <Paragraphs>61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Roboto</vt:lpstr>
      <vt:lpstr>Office Theme</vt:lpstr>
      <vt:lpstr>My Plate Resources</vt:lpstr>
      <vt:lpstr>MyPlate Consumer Messaging</vt:lpstr>
      <vt:lpstr>Start Simple with MyPlate App</vt:lpstr>
      <vt:lpstr>MyPlate Quiz</vt:lpstr>
      <vt:lpstr>Shop Simple with MyPlate Tool</vt:lpstr>
      <vt:lpstr>Usage</vt:lpstr>
    </vt:vector>
  </TitlesOfParts>
  <Company>USDA-FNS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Holland, Corey - CNPP (Contractor)</dc:creator>
  <cp:lastModifiedBy>Brown, MaryD - AMS</cp:lastModifiedBy>
  <cp:revision>8</cp:revision>
  <dcterms:created xsi:type="dcterms:W3CDTF">2021-10-26T14:10:02Z</dcterms:created>
  <dcterms:modified xsi:type="dcterms:W3CDTF">2021-11-02T16:05:32Z</dcterms:modified>
</cp:coreProperties>
</file>