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80" r:id="rId3"/>
    <p:sldId id="282" r:id="rId4"/>
    <p:sldId id="284" r:id="rId5"/>
    <p:sldId id="285" r:id="rId6"/>
    <p:sldId id="281" r:id="rId7"/>
    <p:sldId id="287" r:id="rId8"/>
    <p:sldId id="283" r:id="rId9"/>
    <p:sldId id="286" r:id="rId10"/>
    <p:sldId id="288" r:id="rId11"/>
    <p:sldId id="289" r:id="rId12"/>
    <p:sldId id="262" r:id="rId1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742"/>
    <a:srgbClr val="16254C"/>
    <a:srgbClr val="C88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5280"/>
  </p:normalViewPr>
  <p:slideViewPr>
    <p:cSldViewPr snapToGrid="0" snapToObjects="1" showGuides="1">
      <p:cViewPr varScale="1">
        <p:scale>
          <a:sx n="109" d="100"/>
          <a:sy n="109" d="100"/>
        </p:scale>
        <p:origin x="5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00F8FF0-80EA-8D46-ADCE-C172378CB1FD}" type="datetimeFigureOut">
              <a:rPr lang="en-US" smtClean="0"/>
              <a:t>8/9/2019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EEA0FA1-ADE9-0647-BE3D-7CA3179F45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2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A0FA1-ADE9-0647-BE3D-7CA3179F45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3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2AF25-4275-3F46-B8CA-C6A24024F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835" b="26751"/>
          <a:stretch/>
        </p:blipFill>
        <p:spPr>
          <a:xfrm>
            <a:off x="0" y="0"/>
            <a:ext cx="12192000" cy="44703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C262B9-3D32-A345-B686-B5938C2D1491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B86DE-25F1-DF42-B209-0019C35EC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2D002B-C9C4-9A4B-9D0D-2936FB142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73E9337-8CBC-884D-9720-2A957246F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61C73-7279-2A42-9FB0-5B1760CE3E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2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FE5335-C778-F54C-886C-3FC737951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BADF0-A79A-8F42-B5DB-406D8EFF2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9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7933D3-0A5E-2141-AFD9-9BEF932B3AB7}"/>
              </a:ext>
            </a:extLst>
          </p:cNvPr>
          <p:cNvSpPr/>
          <p:nvPr userDrawn="1"/>
        </p:nvSpPr>
        <p:spPr>
          <a:xfrm>
            <a:off x="0" y="1"/>
            <a:ext cx="12192000" cy="176934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89C11-0AE8-C940-98FB-4215A5296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8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81328C-02E3-4E4F-A237-16A4D8A45B9C}"/>
              </a:ext>
            </a:extLst>
          </p:cNvPr>
          <p:cNvSpPr/>
          <p:nvPr userDrawn="1"/>
        </p:nvSpPr>
        <p:spPr>
          <a:xfrm>
            <a:off x="0" y="0"/>
            <a:ext cx="12192000" cy="176934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89C11-0AE8-C940-98FB-4215A5296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31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7933D3-0A5E-2141-AFD9-9BEF932B3AB7}"/>
              </a:ext>
            </a:extLst>
          </p:cNvPr>
          <p:cNvSpPr/>
          <p:nvPr userDrawn="1"/>
        </p:nvSpPr>
        <p:spPr>
          <a:xfrm>
            <a:off x="0" y="1"/>
            <a:ext cx="12192000" cy="176934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6181F-FF53-BB40-8818-DD44D00F3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100" y="-59459"/>
            <a:ext cx="2501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4E994F-B8F6-1E40-89ED-F6A5F3009F8A}"/>
              </a:ext>
            </a:extLst>
          </p:cNvPr>
          <p:cNvSpPr/>
          <p:nvPr userDrawn="1"/>
        </p:nvSpPr>
        <p:spPr>
          <a:xfrm>
            <a:off x="0" y="0"/>
            <a:ext cx="12192000" cy="176934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6181F-FF53-BB40-8818-DD44D00F3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100" y="-59459"/>
            <a:ext cx="2501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3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435897-19FB-8A47-B753-A3F4E087F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BBE4A-0877-944C-9695-21DDE1A2A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31BF77-AE00-1242-BA44-6C474D08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1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-1"/>
            <a:ext cx="4940300" cy="63563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3367F-E06A-B44B-8B81-07500C4CB23A}"/>
              </a:ext>
            </a:extLst>
          </p:cNvPr>
          <p:cNvSpPr/>
          <p:nvPr userDrawn="1"/>
        </p:nvSpPr>
        <p:spPr>
          <a:xfrm>
            <a:off x="7251698" y="6356350"/>
            <a:ext cx="4940301" cy="52308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2257B-C490-AB4E-88D4-2979F71B8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698" y="6356350"/>
            <a:ext cx="4991102" cy="52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67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6B1C63-857A-534E-B32F-978552E3447A}"/>
              </a:ext>
            </a:extLst>
          </p:cNvPr>
          <p:cNvSpPr/>
          <p:nvPr userDrawn="1"/>
        </p:nvSpPr>
        <p:spPr>
          <a:xfrm>
            <a:off x="7251700" y="6356350"/>
            <a:ext cx="4940300" cy="52308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-1"/>
            <a:ext cx="4940300" cy="63563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2257B-C490-AB4E-88D4-2979F71B8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700" y="6356350"/>
            <a:ext cx="4991102" cy="52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96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74713-FE68-0C46-B607-E8ED7BFDEA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64300"/>
            <a:ext cx="12192000" cy="3937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0"/>
            <a:ext cx="4940300" cy="63563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49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0"/>
            <a:ext cx="4940300" cy="63563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2A3FE3-D1DD-E244-BA18-4DEF33367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64300"/>
            <a:ext cx="12192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4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34DC1-2E79-3E48-A720-5E9E02FE8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73" t="397" r="5251" b="3977"/>
          <a:stretch/>
        </p:blipFill>
        <p:spPr>
          <a:xfrm>
            <a:off x="1972590" y="0"/>
            <a:ext cx="1021941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F91141-382F-DD4B-8EED-C66B47DB85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146838-73F6-5F41-BC5E-6D3D77C06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F591B-FEF9-EC40-83B3-787B64F1F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18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59110-4A05-384F-AB36-84C6013E6A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C8618-8D60-CB4D-9EF8-7CB204038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1047" y="3124897"/>
            <a:ext cx="3909907" cy="6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34422-9AED-8D4C-A1D0-778F252B69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C8618-8D60-CB4D-9EF8-7CB2040387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1047" y="3124897"/>
            <a:ext cx="3909907" cy="6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17832B-2BDE-E145-8C73-ECDFE385D11E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FD998A-292F-4F43-9E15-92BC23890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FEAF4-02AA-0F40-BFF3-2A525266F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44703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EF410E2-CBF8-7442-8069-B84D7FB8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4BECC53-DE7F-0F4F-8D29-154B7C8B9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113F-DC13-A14C-867D-6C865932A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4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2A789-BF4D-224E-B11F-6B399E03C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563" y="0"/>
            <a:ext cx="723643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71EE2B-514B-9D42-80E4-8AB43D2CA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36070D6-7920-8742-99EC-5A781BE18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2ABCC-341C-7248-8E34-542281419E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8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7BF69D-5056-3041-AA91-56FB869C266F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6152F9-20FC-1942-BFE4-4BA354582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6082750" cy="238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3752A-EBC1-B84E-8A15-AA1B368F8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13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B781210-C851-894B-A7FC-84BCC6EEB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70B05C5-F7EA-4D4E-BD7E-769BEB0B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257CE-80DB-C040-B3A5-26E0D98F5E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28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EFC3F-B00D-A44B-A432-8B26DBE8B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2"/>
          <a:stretch/>
        </p:blipFill>
        <p:spPr>
          <a:xfrm>
            <a:off x="4536322" y="0"/>
            <a:ext cx="765567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07BD2F-A8AB-7B43-8D92-09290F4304DE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357FD3-999F-B44E-B067-85FC9A629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9F3B64-ACC8-ED43-A3A0-D07E3A493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71443-5CC4-D54B-860A-06C702EB1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1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DC1AA1-F61D-A844-8DCB-4A88D5B9F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" t="23970" b="21297"/>
          <a:stretch/>
        </p:blipFill>
        <p:spPr>
          <a:xfrm>
            <a:off x="0" y="0"/>
            <a:ext cx="12192000" cy="4500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C705C7-DEED-7B42-B321-D27E95E79D7B}"/>
              </a:ext>
            </a:extLst>
          </p:cNvPr>
          <p:cNvSpPr/>
          <p:nvPr userDrawn="1"/>
        </p:nvSpPr>
        <p:spPr>
          <a:xfrm>
            <a:off x="0" y="4470401"/>
            <a:ext cx="12192000" cy="23876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5CEF44-33CB-8A42-8E8A-EB2F18192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8" t="2520" b="13551"/>
          <a:stretch/>
        </p:blipFill>
        <p:spPr>
          <a:xfrm>
            <a:off x="-14459" y="4470400"/>
            <a:ext cx="4424797" cy="2387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02C925-1F65-F04B-B3A0-1B2FBE3E2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CA0F6C2-99F9-1846-ACE2-A896294F9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3B7940-C41E-D245-AA10-2A62505082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2167A-7491-3E48-8469-7D79EF10A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500"/>
          <a:stretch/>
        </p:blipFill>
        <p:spPr>
          <a:xfrm>
            <a:off x="1422400" y="0"/>
            <a:ext cx="107696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78009E-F250-3748-91ED-A790394284A6}"/>
              </a:ext>
            </a:extLst>
          </p:cNvPr>
          <p:cNvSpPr/>
          <p:nvPr userDrawn="1"/>
        </p:nvSpPr>
        <p:spPr>
          <a:xfrm>
            <a:off x="-4443" y="0"/>
            <a:ext cx="4960006" cy="6858000"/>
          </a:xfrm>
          <a:prstGeom prst="rect">
            <a:avLst/>
          </a:prstGeom>
          <a:solidFill>
            <a:srgbClr val="245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193950-E858-D244-9056-F2973777E1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0079F81-5FDC-BA4D-9414-4DD0F17C8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C2CF78-042F-A747-8250-1927A7712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FE5335-C778-F54C-886C-3FC737951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BADF0-A79A-8F42-B5DB-406D8EFF2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80576"/>
            <a:ext cx="7086600" cy="368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4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9DFE-2D07-4E4C-BEA9-7A88E8BE52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7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8" r:id="rId3"/>
    <p:sldLayoutId id="2147483669" r:id="rId4"/>
    <p:sldLayoutId id="2147483649" r:id="rId5"/>
    <p:sldLayoutId id="2147483666" r:id="rId6"/>
    <p:sldLayoutId id="2147483674" r:id="rId7"/>
    <p:sldLayoutId id="2147483675" r:id="rId8"/>
    <p:sldLayoutId id="2147483651" r:id="rId9"/>
    <p:sldLayoutId id="2147483673" r:id="rId10"/>
    <p:sldLayoutId id="2147483650" r:id="rId11"/>
    <p:sldLayoutId id="2147483676" r:id="rId12"/>
    <p:sldLayoutId id="2147483667" r:id="rId13"/>
    <p:sldLayoutId id="2147483677" r:id="rId14"/>
    <p:sldLayoutId id="2147483663" r:id="rId15"/>
    <p:sldLayoutId id="2147483661" r:id="rId16"/>
    <p:sldLayoutId id="2147483678" r:id="rId17"/>
    <p:sldLayoutId id="2147483664" r:id="rId18"/>
    <p:sldLayoutId id="2147483679" r:id="rId19"/>
    <p:sldLayoutId id="2147483662" r:id="rId20"/>
    <p:sldLayoutId id="214748368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cb.alonso@usda.gov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14DB-582F-7E4C-ADF4-0D46391A0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70767"/>
            <a:ext cx="6841861" cy="867123"/>
          </a:xfrm>
        </p:spPr>
        <p:txBody>
          <a:bodyPr/>
          <a:lstStyle/>
          <a:p>
            <a:pPr algn="ctr"/>
            <a:r>
              <a:rPr lang="en-US" sz="1400" b="1" dirty="0"/>
              <a:t>Rural Housing Service Multi-Family Housing</a:t>
            </a:r>
            <a:br>
              <a:rPr lang="en-US" b="1" dirty="0"/>
            </a:br>
            <a:r>
              <a:rPr lang="en-US" b="1" dirty="0"/>
              <a:t>Farm Labor Housing</a:t>
            </a:r>
            <a:br>
              <a:rPr lang="en-US" b="1" dirty="0"/>
            </a:br>
            <a:br>
              <a:rPr lang="en-US" sz="1200" b="1" dirty="0"/>
            </a:br>
            <a:r>
              <a:rPr lang="en-US" sz="1600" dirty="0"/>
              <a:t>Presented by </a:t>
            </a:r>
            <a:br>
              <a:rPr lang="en-US" sz="1600" dirty="0"/>
            </a:br>
            <a:r>
              <a:rPr lang="en-US" sz="1600" dirty="0"/>
              <a:t>Bruce Lammers, Rural Housing Service Administrator</a:t>
            </a:r>
          </a:p>
        </p:txBody>
      </p:sp>
    </p:spTree>
    <p:extLst>
      <p:ext uri="{BB962C8B-B14F-4D97-AF65-F5344CB8AC3E}">
        <p14:creationId xmlns:p14="http://schemas.microsoft.com/office/powerpoint/2010/main" val="320152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Farm Labor Housing Portfolio Overview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A2110E1-030C-4DC5-BEB3-DF2E741F1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03" y="3132921"/>
            <a:ext cx="18044591" cy="13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9612F81-FA17-4FD8-88C4-D8C447CF1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93105"/>
              </p:ext>
            </p:extLst>
          </p:nvPr>
        </p:nvGraphicFramePr>
        <p:xfrm>
          <a:off x="353008" y="2357618"/>
          <a:ext cx="3972961" cy="4351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0268">
                  <a:extLst>
                    <a:ext uri="{9D8B030D-6E8A-4147-A177-3AD203B41FA5}">
                      <a16:colId xmlns:a16="http://schemas.microsoft.com/office/drawing/2014/main" val="4287586727"/>
                    </a:ext>
                  </a:extLst>
                </a:gridCol>
                <a:gridCol w="1223420">
                  <a:extLst>
                    <a:ext uri="{9D8B030D-6E8A-4147-A177-3AD203B41FA5}">
                      <a16:colId xmlns:a16="http://schemas.microsoft.com/office/drawing/2014/main" val="3927820770"/>
                    </a:ext>
                  </a:extLst>
                </a:gridCol>
                <a:gridCol w="857655">
                  <a:extLst>
                    <a:ext uri="{9D8B030D-6E8A-4147-A177-3AD203B41FA5}">
                      <a16:colId xmlns:a16="http://schemas.microsoft.com/office/drawing/2014/main" val="3274164471"/>
                    </a:ext>
                  </a:extLst>
                </a:gridCol>
                <a:gridCol w="1021618">
                  <a:extLst>
                    <a:ext uri="{9D8B030D-6E8A-4147-A177-3AD203B41FA5}">
                      <a16:colId xmlns:a16="http://schemas.microsoft.com/office/drawing/2014/main" val="1065864987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Properties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 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68774153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4756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7322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30818640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4756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7309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272613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93660429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47569810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03726565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401861810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3643523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9984480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04245701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951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75880394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951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6963316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37603240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52690922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40629407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771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02550041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44913083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40158588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33793046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27713242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NJ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71598734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01567236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5981611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C72D885-A87F-414F-B424-53E452092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105068"/>
              </p:ext>
            </p:extLst>
          </p:nvPr>
        </p:nvGraphicFramePr>
        <p:xfrm>
          <a:off x="4325969" y="2357553"/>
          <a:ext cx="3655124" cy="4351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646">
                  <a:extLst>
                    <a:ext uri="{9D8B030D-6E8A-4147-A177-3AD203B41FA5}">
                      <a16:colId xmlns:a16="http://schemas.microsoft.com/office/drawing/2014/main" val="3530125062"/>
                    </a:ext>
                  </a:extLst>
                </a:gridCol>
                <a:gridCol w="1125546">
                  <a:extLst>
                    <a:ext uri="{9D8B030D-6E8A-4147-A177-3AD203B41FA5}">
                      <a16:colId xmlns:a16="http://schemas.microsoft.com/office/drawing/2014/main" val="1849959033"/>
                    </a:ext>
                  </a:extLst>
                </a:gridCol>
                <a:gridCol w="789043">
                  <a:extLst>
                    <a:ext uri="{9D8B030D-6E8A-4147-A177-3AD203B41FA5}">
                      <a16:colId xmlns:a16="http://schemas.microsoft.com/office/drawing/2014/main" val="3167893615"/>
                    </a:ext>
                  </a:extLst>
                </a:gridCol>
                <a:gridCol w="939889">
                  <a:extLst>
                    <a:ext uri="{9D8B030D-6E8A-4147-A177-3AD203B41FA5}">
                      <a16:colId xmlns:a16="http://schemas.microsoft.com/office/drawing/2014/main" val="2540979597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State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Properties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RA Units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  Units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05549621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496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513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80429011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496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513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3258131904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74669739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65003975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89682952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62862243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001468533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WI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27546619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22637423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420696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421133783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360771437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83009962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016529348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63226363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320972389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265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384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372673447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265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384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325842636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53215819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401060564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08783126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AZ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1571876805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Off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3507537811"/>
                  </a:ext>
                </a:extLst>
              </a:tr>
              <a:tr h="174054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On Farm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59" marR="62659" marT="0" marB="0" anchor="b"/>
                </a:tc>
                <a:extLst>
                  <a:ext uri="{0D108BD9-81ED-4DB2-BD59-A6C34878D82A}">
                    <a16:rowId xmlns:a16="http://schemas.microsoft.com/office/drawing/2014/main" val="279563981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FBC3148-8F49-42B7-B64A-8D408546D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58787"/>
              </p:ext>
            </p:extLst>
          </p:nvPr>
        </p:nvGraphicFramePr>
        <p:xfrm>
          <a:off x="7995719" y="2357553"/>
          <a:ext cx="3972961" cy="4351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0268">
                  <a:extLst>
                    <a:ext uri="{9D8B030D-6E8A-4147-A177-3AD203B41FA5}">
                      <a16:colId xmlns:a16="http://schemas.microsoft.com/office/drawing/2014/main" val="1515363912"/>
                    </a:ext>
                  </a:extLst>
                </a:gridCol>
                <a:gridCol w="1223420">
                  <a:extLst>
                    <a:ext uri="{9D8B030D-6E8A-4147-A177-3AD203B41FA5}">
                      <a16:colId xmlns:a16="http://schemas.microsoft.com/office/drawing/2014/main" val="3720971306"/>
                    </a:ext>
                  </a:extLst>
                </a:gridCol>
                <a:gridCol w="857655">
                  <a:extLst>
                    <a:ext uri="{9D8B030D-6E8A-4147-A177-3AD203B41FA5}">
                      <a16:colId xmlns:a16="http://schemas.microsoft.com/office/drawing/2014/main" val="2190509072"/>
                    </a:ext>
                  </a:extLst>
                </a:gridCol>
                <a:gridCol w="1021618">
                  <a:extLst>
                    <a:ext uri="{9D8B030D-6E8A-4147-A177-3AD203B41FA5}">
                      <a16:colId xmlns:a16="http://schemas.microsoft.com/office/drawing/2014/main" val="769267269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Properties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 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42348243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83277068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9533879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85834178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46828357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71368784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72803573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86295160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63285785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74341835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4145413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48787921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88392345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4410232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97036473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6138965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279304676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406700297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11927990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360874092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66007774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80025518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108" marR="68108" marT="0" marB="0" anchor="b"/>
                </a:tc>
                <a:extLst>
                  <a:ext uri="{0D108BD9-81ED-4DB2-BD59-A6C34878D82A}">
                    <a16:rowId xmlns:a16="http://schemas.microsoft.com/office/drawing/2014/main" val="1721003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7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Farm Labor Housing Portfolio Overview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A2110E1-030C-4DC5-BEB3-DF2E741F1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03" y="3132921"/>
            <a:ext cx="18044591" cy="13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9B35E9-118D-4127-9A79-5B6018734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05104"/>
              </p:ext>
            </p:extLst>
          </p:nvPr>
        </p:nvGraphicFramePr>
        <p:xfrm>
          <a:off x="1343220" y="2477294"/>
          <a:ext cx="4000500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192963431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6270977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12358328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22691793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Properties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 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67605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74336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539958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973690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6359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66330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63683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2688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712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5491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0022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0080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795698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49854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253804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62769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C8B559-640E-4F9A-A065-54407EC3C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751117"/>
              </p:ext>
            </p:extLst>
          </p:nvPr>
        </p:nvGraphicFramePr>
        <p:xfrm>
          <a:off x="5359660" y="2477294"/>
          <a:ext cx="4000500" cy="2857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479659829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00688780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50306773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41043606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Properties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 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18709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47254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88559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9002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26044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9848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40978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05308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41442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24207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4946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5173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8469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1397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0034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Grand 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11,831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16,899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1417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14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2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Housing: Section 514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b="1" dirty="0"/>
              <a:t>What does this Program Do?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/>
              <a:t>Provides affordable financing to develop “Off and On” Farm Labor Housing for year-round or seasonal domestic farm laborers. </a:t>
            </a:r>
          </a:p>
          <a:p>
            <a:pPr marL="0" indent="0">
              <a:buNone/>
            </a:pPr>
            <a:r>
              <a:rPr lang="en-US" sz="2000" dirty="0"/>
              <a:t>Off Farm Labor Housing is not co-located on the farms where the laborers work. </a:t>
            </a:r>
          </a:p>
          <a:p>
            <a:pPr marL="0" indent="0">
              <a:buNone/>
            </a:pPr>
            <a:r>
              <a:rPr lang="en-US" sz="2000" dirty="0"/>
              <a:t>On Farm Labor Housing is co-located on the farms where the laborers work.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Who may Apply for this Program?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Borrowers who demonstrate that they are unable to obtain commercial credit on terms that will allow affordable rent levels to low-income tenants. </a:t>
            </a:r>
          </a:p>
          <a:p>
            <a:pPr marL="0" indent="0">
              <a:buNone/>
            </a:pPr>
            <a:r>
              <a:rPr lang="en-US" sz="2000" dirty="0"/>
              <a:t>Borrowers who demonstrate experience or capacity to develop or operate similar housing.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Type of Borrowers include:</a:t>
            </a:r>
          </a:p>
          <a:p>
            <a:r>
              <a:rPr lang="en-US" sz="2000" dirty="0"/>
              <a:t>Farmers, associations of farmers and family farm corporations</a:t>
            </a:r>
          </a:p>
          <a:p>
            <a:r>
              <a:rPr lang="en-US" sz="2000" dirty="0"/>
              <a:t>Associations of farmworkers and nonprofit organizations</a:t>
            </a:r>
          </a:p>
          <a:p>
            <a:r>
              <a:rPr lang="en-US" sz="2000" dirty="0"/>
              <a:t>Most State and local governmental entities</a:t>
            </a:r>
          </a:p>
          <a:p>
            <a:r>
              <a:rPr lang="en-US" sz="2000" dirty="0"/>
              <a:t>Federally-recognized Tribes</a:t>
            </a:r>
          </a:p>
          <a:p>
            <a:pPr marL="0" indent="0">
              <a:buNone/>
            </a:pPr>
            <a:endParaRPr lang="en-US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9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What kinds of funding are available?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 interest loans</a:t>
            </a:r>
          </a:p>
          <a:p>
            <a:r>
              <a:rPr lang="en-US" dirty="0"/>
              <a:t>Grants based on need (may not exceed 90 percent of project costs)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are the loan terms?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 to 33 year payback period</a:t>
            </a:r>
          </a:p>
          <a:p>
            <a:r>
              <a:rPr lang="en-US" dirty="0"/>
              <a:t>1 percent fixed rate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dirty="0"/>
              <a:t>How is funding availability announced?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For Off Farm Labor Housing, through a notice of solicitation of applications (NOSA) published in the Federal Register.  </a:t>
            </a:r>
          </a:p>
          <a:p>
            <a:r>
              <a:rPr lang="en-US" dirty="0"/>
              <a:t>For On Farm Labor Housing, there is a year-round open application period.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13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Does the program work with other sources of funds?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Preference is given to applications for Off Farm Labor Housing projects that leverage other sources of funds. There is no leveraging preference for On Farm Labor Housing applications. </a:t>
            </a:r>
          </a:p>
          <a:p>
            <a:r>
              <a:rPr lang="en-US" dirty="0"/>
              <a:t>Farm Labor Housing financing is compatible with other funding sources including HOME funds or Low-income Housing Tax Credits.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much funding is available for Farm Labor Housing annually?</a:t>
            </a:r>
          </a:p>
          <a:p>
            <a:pPr marL="0" indent="0">
              <a:buNone/>
            </a:pPr>
            <a:endParaRPr lang="en-US" sz="1200" b="1" dirty="0"/>
          </a:p>
          <a:p>
            <a:r>
              <a:rPr lang="en-US" dirty="0"/>
              <a:t>Congress appropriates between $30 and $40 million for the program. </a:t>
            </a:r>
          </a:p>
          <a:p>
            <a:r>
              <a:rPr lang="en-US" dirty="0"/>
              <a:t>Awards </a:t>
            </a:r>
            <a:r>
              <a:rPr lang="en-US"/>
              <a:t>are 75 percent </a:t>
            </a:r>
            <a:r>
              <a:rPr lang="en-US" dirty="0"/>
              <a:t>loans and 25 percent grants.  </a:t>
            </a:r>
          </a:p>
          <a:p>
            <a:r>
              <a:rPr lang="en-US" dirty="0"/>
              <a:t>For Off Farm, the award limit is $3 million, which may be all loan, all grant, or a combination thereof. </a:t>
            </a:r>
          </a:p>
          <a:p>
            <a:r>
              <a:rPr lang="en-US" dirty="0"/>
              <a:t>On Farm housing is typically small, one to four units. Awards reflect the area’s cost of single family construction.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8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How may Funds be Used?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Farm Labor Housing loans and grants may be used for construction, improvement, repair and acquisition of housing for domestic farm laborers.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How does existing Section 514 Housing get rehabilitation funding?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Funds not awarded or recoveries of unused funds are awarded for rehabilitation. These are awarded as loans or grants.   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9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is an Eligible Area?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Farm Labor Housing may be constructed in urban or rural areas, as long as there is a demonstrated need.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Who May Live in the Rental Housing?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Domestic farm laborers, including those working on fish and oyster farms and on-farm processing </a:t>
            </a:r>
          </a:p>
          <a:p>
            <a:r>
              <a:rPr lang="en-US" dirty="0"/>
              <a:t>Retired and/or disabled farm laborers</a:t>
            </a:r>
          </a:p>
          <a:p>
            <a:r>
              <a:rPr lang="en-US" dirty="0"/>
              <a:t>Must be a U.S. citizen, permanent resident, or H2A Visa holder</a:t>
            </a:r>
          </a:p>
          <a:p>
            <a:r>
              <a:rPr lang="en-US" dirty="0"/>
              <a:t>Very-low- to moderate-income households</a:t>
            </a:r>
          </a:p>
          <a:p>
            <a:pPr marL="0" indent="0">
              <a:buNone/>
            </a:pPr>
            <a:endParaRPr lang="en-US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8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Are there different Borrower Organization Requirements for Off Farm versus On Farm?</a:t>
            </a:r>
          </a:p>
          <a:p>
            <a:pPr marL="0" indent="0">
              <a:buNone/>
            </a:pPr>
            <a:endParaRPr lang="en-US" sz="1200" b="1" dirty="0"/>
          </a:p>
          <a:p>
            <a:r>
              <a:rPr lang="en-US" dirty="0"/>
              <a:t>For Off Farm, the borrower must be a non-profit organization or a nonprofit organization of farmworkers.  The non-profit organization must have a membership that reflects a variety of interests in the area where the housing will be located.  The borrower may also be organized as a for-profit limited partnership with a non-profit general partner.</a:t>
            </a:r>
          </a:p>
          <a:p>
            <a:pPr marL="0" indent="0">
              <a:buNone/>
            </a:pPr>
            <a:endParaRPr lang="en-US" sz="1200" b="1" dirty="0"/>
          </a:p>
          <a:p>
            <a:r>
              <a:rPr lang="en-US" dirty="0"/>
              <a:t>For On Farm, the borrower must be a farm owner, family farm partnership, family farm corporation, or an association of farmers engaged in agricultural or aquacultural farming operations. Although the non-profit organizational structure is not a requirement for On Farm borrowers, they must operate the housing without generating profit.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31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How do we get started?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For Off Farm Labor Housing, a two-phase application process starts with pre-applications accepted on an annual basis in response to a NOSA in the Federal Register. Selected pre-applications are invited to submit final applications.  Pre-applications are selected and funded in the month of September.  Full applications are due 60 days after notification of the pre-application selection.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On Farm Labor Housing, the application period is open year-round.  Applications are submitted to the RD State Office where the proposed project is located. On Farm Labor Housing loan applications are processed on a first-come, first-served basis. Handbook 1-3560, 12.15 ON-FARM LABOR HOUSING LOAN CHECKLIST, outlines the requirements for a On Farm loan application.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if I need help developing an application?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RD offers no-cost help developing applications through Technical Assistance (TA) providers.  For the TA provider that services your area please contact your RD State Office or CB Alonso, </a:t>
            </a:r>
            <a:r>
              <a:rPr lang="en-US" dirty="0">
                <a:hlinkClick r:id="rId2"/>
              </a:rPr>
              <a:t>cb.alonso@usda.gov</a:t>
            </a:r>
            <a:r>
              <a:rPr lang="en-US" dirty="0"/>
              <a:t> at the  National Office.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6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Farm Labor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87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Farm Labor Housing Portfolio Overview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2C07-2304-47EE-9DBE-D2FDF6B3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FDC-492D-CB4D-B02A-4A44B4604C8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70C9C8-A03E-4F7D-ADB3-67BE0B819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97886"/>
              </p:ext>
            </p:extLst>
          </p:nvPr>
        </p:nvGraphicFramePr>
        <p:xfrm>
          <a:off x="877078" y="2789853"/>
          <a:ext cx="7781730" cy="2668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955">
                  <a:extLst>
                    <a:ext uri="{9D8B030D-6E8A-4147-A177-3AD203B41FA5}">
                      <a16:colId xmlns:a16="http://schemas.microsoft.com/office/drawing/2014/main" val="1435757712"/>
                    </a:ext>
                  </a:extLst>
                </a:gridCol>
                <a:gridCol w="1823256">
                  <a:extLst>
                    <a:ext uri="{9D8B030D-6E8A-4147-A177-3AD203B41FA5}">
                      <a16:colId xmlns:a16="http://schemas.microsoft.com/office/drawing/2014/main" val="1632327100"/>
                    </a:ext>
                  </a:extLst>
                </a:gridCol>
                <a:gridCol w="1108990">
                  <a:extLst>
                    <a:ext uri="{9D8B030D-6E8A-4147-A177-3AD203B41FA5}">
                      <a16:colId xmlns:a16="http://schemas.microsoft.com/office/drawing/2014/main" val="164041260"/>
                    </a:ext>
                  </a:extLst>
                </a:gridCol>
                <a:gridCol w="2114601">
                  <a:extLst>
                    <a:ext uri="{9D8B030D-6E8A-4147-A177-3AD203B41FA5}">
                      <a16:colId xmlns:a16="http://schemas.microsoft.com/office/drawing/2014/main" val="1821262060"/>
                    </a:ext>
                  </a:extLst>
                </a:gridCol>
                <a:gridCol w="1437928">
                  <a:extLst>
                    <a:ext uri="{9D8B030D-6E8A-4147-A177-3AD203B41FA5}">
                      <a16:colId xmlns:a16="http://schemas.microsoft.com/office/drawing/2014/main" val="3766137206"/>
                    </a:ext>
                  </a:extLst>
                </a:gridCol>
              </a:tblGrid>
              <a:tr h="986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Projects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Average Total Units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5146807"/>
                  </a:ext>
                </a:extLst>
              </a:tr>
              <a:tr h="5606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11,831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16,467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6520916"/>
                  </a:ext>
                </a:extLst>
              </a:tr>
              <a:tr h="5606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On Farm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1949407"/>
                  </a:ext>
                </a:extLst>
              </a:tr>
              <a:tr h="5606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Grand 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11,831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16,899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272437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A2110E1-030C-4DC5-BEB3-DF2E741F1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03" y="3132921"/>
            <a:ext cx="18044591" cy="13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2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935</Words>
  <Application>Microsoft Office PowerPoint</Application>
  <PresentationFormat>Widescreen</PresentationFormat>
  <Paragraphs>521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Rural Housing Service Multi-Family Housing Farm Labor Housing  Presented by  Bruce Lammers, Rural Housing Service Administrator</vt:lpstr>
      <vt:lpstr>Farm Labor Housing: Section 514</vt:lpstr>
      <vt:lpstr>Farm Labor Housing</vt:lpstr>
      <vt:lpstr>Farm Labor Housing</vt:lpstr>
      <vt:lpstr>Farm Labor Housing</vt:lpstr>
      <vt:lpstr>Farm Labor Housing</vt:lpstr>
      <vt:lpstr>Farm Labor Housing</vt:lpstr>
      <vt:lpstr>Farm Labor Housing</vt:lpstr>
      <vt:lpstr>Farm Labor Housing</vt:lpstr>
      <vt:lpstr>Farm Labor Housing</vt:lpstr>
      <vt:lpstr>Farm Labor Housing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Delabrer</dc:creator>
  <cp:lastModifiedBy>Hughes, Darrell A - AMS</cp:lastModifiedBy>
  <cp:revision>145</cp:revision>
  <cp:lastPrinted>2019-08-08T11:49:21Z</cp:lastPrinted>
  <dcterms:created xsi:type="dcterms:W3CDTF">2019-02-01T15:35:23Z</dcterms:created>
  <dcterms:modified xsi:type="dcterms:W3CDTF">2019-08-09T19:00:43Z</dcterms:modified>
</cp:coreProperties>
</file>