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74" r:id="rId2"/>
    <p:sldId id="280" r:id="rId3"/>
    <p:sldId id="282" r:id="rId4"/>
    <p:sldId id="284" r:id="rId5"/>
    <p:sldId id="285" r:id="rId6"/>
    <p:sldId id="281" r:id="rId7"/>
    <p:sldId id="287" r:id="rId8"/>
    <p:sldId id="283" r:id="rId9"/>
    <p:sldId id="286" r:id="rId10"/>
    <p:sldId id="288" r:id="rId11"/>
    <p:sldId id="289" r:id="rId12"/>
    <p:sldId id="262" r:id="rId13"/>
  </p:sldIdLst>
  <p:sldSz cx="12192000" cy="6858000"/>
  <p:notesSz cx="7077075" cy="9363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5742"/>
    <a:srgbClr val="16254C"/>
    <a:srgbClr val="C88B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07" autoAdjust="0"/>
    <p:restoredTop sz="95280"/>
  </p:normalViewPr>
  <p:slideViewPr>
    <p:cSldViewPr snapToGrid="0" snapToObjects="1" showGuides="1">
      <p:cViewPr varScale="1">
        <p:scale>
          <a:sx n="109" d="100"/>
          <a:sy n="109" d="100"/>
        </p:scale>
        <p:origin x="522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304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6733" cy="469780"/>
          </a:xfrm>
          <a:prstGeom prst="rect">
            <a:avLst/>
          </a:prstGeom>
        </p:spPr>
        <p:txBody>
          <a:bodyPr vert="horz" lIns="93936" tIns="46968" rIns="93936" bIns="46968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08705" y="0"/>
            <a:ext cx="3066733" cy="469780"/>
          </a:xfrm>
          <a:prstGeom prst="rect">
            <a:avLst/>
          </a:prstGeom>
        </p:spPr>
        <p:txBody>
          <a:bodyPr vert="horz" lIns="93936" tIns="46968" rIns="93936" bIns="46968" rtlCol="0"/>
          <a:lstStyle>
            <a:lvl1pPr algn="r">
              <a:defRPr sz="1200"/>
            </a:lvl1pPr>
          </a:lstStyle>
          <a:p>
            <a:fld id="{B00F8FF0-80EA-8D46-ADCE-C172378CB1FD}" type="datetimeFigureOut">
              <a:rPr lang="en-US" smtClean="0"/>
              <a:t>8/9/2019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28663" y="1169988"/>
            <a:ext cx="5619750" cy="31607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936" tIns="46968" rIns="93936" bIns="46968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7708" y="4505980"/>
            <a:ext cx="5661660" cy="3686711"/>
          </a:xfrm>
          <a:prstGeom prst="rect">
            <a:avLst/>
          </a:prstGeom>
        </p:spPr>
        <p:txBody>
          <a:bodyPr vert="horz" lIns="93936" tIns="46968" rIns="93936" bIns="4696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93297"/>
            <a:ext cx="3066733" cy="469779"/>
          </a:xfrm>
          <a:prstGeom prst="rect">
            <a:avLst/>
          </a:prstGeom>
        </p:spPr>
        <p:txBody>
          <a:bodyPr vert="horz" lIns="93936" tIns="46968" rIns="93936" bIns="46968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08705" y="8893297"/>
            <a:ext cx="3066733" cy="469779"/>
          </a:xfrm>
          <a:prstGeom prst="rect">
            <a:avLst/>
          </a:prstGeom>
        </p:spPr>
        <p:txBody>
          <a:bodyPr vert="horz" lIns="93936" tIns="46968" rIns="93936" bIns="46968" rtlCol="0" anchor="b"/>
          <a:lstStyle>
            <a:lvl1pPr algn="r">
              <a:defRPr sz="1200"/>
            </a:lvl1pPr>
          </a:lstStyle>
          <a:p>
            <a:fld id="{1EEA0FA1-ADE9-0647-BE3D-7CA3179F45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9229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EA0FA1-ADE9-0647-BE3D-7CA3179F4500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3139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582AF25-4275-3F46-B8CA-C6A24024FF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18835" b="26751"/>
          <a:stretch/>
        </p:blipFill>
        <p:spPr>
          <a:xfrm>
            <a:off x="0" y="0"/>
            <a:ext cx="12192000" cy="447039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7C262B9-3D32-A345-B686-B5938C2D1491}"/>
              </a:ext>
            </a:extLst>
          </p:cNvPr>
          <p:cNvSpPr/>
          <p:nvPr userDrawn="1"/>
        </p:nvSpPr>
        <p:spPr>
          <a:xfrm>
            <a:off x="0" y="4470401"/>
            <a:ext cx="12192000" cy="2387600"/>
          </a:xfrm>
          <a:prstGeom prst="rect">
            <a:avLst/>
          </a:prstGeom>
          <a:solidFill>
            <a:srgbClr val="162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65B86DE-25F1-DF42-B209-0019C35EC6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928" t="2520" b="13551"/>
          <a:stretch/>
        </p:blipFill>
        <p:spPr>
          <a:xfrm>
            <a:off x="-14459" y="4470400"/>
            <a:ext cx="6082750" cy="23876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E32D002B-C9C4-9A4B-9D0D-2936FB142F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80238" y="4831424"/>
            <a:ext cx="6841861" cy="867123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B73E9337-8CBC-884D-9720-2A957246F0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80238" y="5486140"/>
            <a:ext cx="6841861" cy="5035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17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CC61C73-7279-2A42-9FB0-5B1760CE3ED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62555" y="6108278"/>
            <a:ext cx="2317715" cy="36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022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0FE5335-C778-F54C-886C-3FC73795108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457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DEBADF0-A79A-8F42-B5DB-406D8EFF20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5400" y="3180576"/>
            <a:ext cx="7086600" cy="3683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B29498A-9AA1-6246-828C-D8B12C2AA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9A2B2-7B92-924A-8FD4-9F80063469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7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EDB7A7-5E42-5F40-AE06-E30E81961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62BAFDC-492D-CB4D-B02A-4A44B4604C8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293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97933D3-0A5E-2141-AFD9-9BEF932B3AB7}"/>
              </a:ext>
            </a:extLst>
          </p:cNvPr>
          <p:cNvSpPr/>
          <p:nvPr userDrawn="1"/>
        </p:nvSpPr>
        <p:spPr>
          <a:xfrm>
            <a:off x="0" y="1"/>
            <a:ext cx="12192000" cy="1769340"/>
          </a:xfrm>
          <a:prstGeom prst="rect">
            <a:avLst/>
          </a:prstGeom>
          <a:solidFill>
            <a:srgbClr val="162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091E0A-35E3-8047-B62E-E7DB7B1319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469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B8C75-089E-284F-BF0C-EB78761405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9543"/>
            <a:ext cx="10515600" cy="4741931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941CA1-C3B8-0745-8AFD-4A7A6D44D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2BAFDC-492D-CB4D-B02A-4A44B4604C8A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2A89C11-0AE8-C940-98FB-4215A5296D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5400" y="3180576"/>
            <a:ext cx="7086600" cy="368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8888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D81328C-02E3-4E4F-A237-16A4D8A45B9C}"/>
              </a:ext>
            </a:extLst>
          </p:cNvPr>
          <p:cNvSpPr/>
          <p:nvPr userDrawn="1"/>
        </p:nvSpPr>
        <p:spPr>
          <a:xfrm>
            <a:off x="0" y="0"/>
            <a:ext cx="12192000" cy="1769340"/>
          </a:xfrm>
          <a:prstGeom prst="rect">
            <a:avLst/>
          </a:prstGeom>
          <a:solidFill>
            <a:srgbClr val="2457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091E0A-35E3-8047-B62E-E7DB7B1319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469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B8C75-089E-284F-BF0C-EB78761405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9543"/>
            <a:ext cx="10515600" cy="4741931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941CA1-C3B8-0745-8AFD-4A7A6D44D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2BAFDC-492D-CB4D-B02A-4A44B4604C8A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2A89C11-0AE8-C940-98FB-4215A5296D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5400" y="3180576"/>
            <a:ext cx="7086600" cy="368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4319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97933D3-0A5E-2141-AFD9-9BEF932B3AB7}"/>
              </a:ext>
            </a:extLst>
          </p:cNvPr>
          <p:cNvSpPr/>
          <p:nvPr userDrawn="1"/>
        </p:nvSpPr>
        <p:spPr>
          <a:xfrm>
            <a:off x="0" y="1"/>
            <a:ext cx="12192000" cy="1769340"/>
          </a:xfrm>
          <a:prstGeom prst="rect">
            <a:avLst/>
          </a:prstGeom>
          <a:solidFill>
            <a:srgbClr val="162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B8C75-089E-284F-BF0C-EB78761405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9543"/>
            <a:ext cx="10515600" cy="4741931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941CA1-C3B8-0745-8AFD-4A7A6D44D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2BAFDC-492D-CB4D-B02A-4A44B4604C8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703AEF7-F590-D544-8496-ABE8662B6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469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4A6181F-FF53-BB40-8818-DD44D00F33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0100" y="-59459"/>
            <a:ext cx="25019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494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74E994F-B8F6-1E40-89ED-F6A5F3009F8A}"/>
              </a:ext>
            </a:extLst>
          </p:cNvPr>
          <p:cNvSpPr/>
          <p:nvPr userDrawn="1"/>
        </p:nvSpPr>
        <p:spPr>
          <a:xfrm>
            <a:off x="0" y="0"/>
            <a:ext cx="12192000" cy="1769340"/>
          </a:xfrm>
          <a:prstGeom prst="rect">
            <a:avLst/>
          </a:prstGeom>
          <a:solidFill>
            <a:srgbClr val="2457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B8C75-089E-284F-BF0C-EB78761405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9543"/>
            <a:ext cx="10515600" cy="4741931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941CA1-C3B8-0745-8AFD-4A7A6D44D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2BAFDC-492D-CB4D-B02A-4A44B4604C8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703AEF7-F590-D544-8496-ABE8662B6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469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4A6181F-FF53-BB40-8818-DD44D00F33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0100" y="-59459"/>
            <a:ext cx="25019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2332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941CA1-C3B8-0745-8AFD-4A7A6D44D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2BAFDC-492D-CB4D-B02A-4A44B4604C8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1435897-19FB-8A47-B753-A3F4E087F4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9543"/>
            <a:ext cx="10515600" cy="4741931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43BBE4A-0877-944C-9695-21DDE1A2AA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5400" y="3180576"/>
            <a:ext cx="7086600" cy="36830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2F31BF77-AE00-1242-BA44-6C474D089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469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62154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C09F5A4F-D933-A144-B5A8-E90EFA9B28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51700" y="-1"/>
            <a:ext cx="4940300" cy="6356351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DA3367F-E06A-B44B-8B81-07500C4CB23A}"/>
              </a:ext>
            </a:extLst>
          </p:cNvPr>
          <p:cNvSpPr/>
          <p:nvPr userDrawn="1"/>
        </p:nvSpPr>
        <p:spPr>
          <a:xfrm>
            <a:off x="7251698" y="6356350"/>
            <a:ext cx="4940301" cy="523080"/>
          </a:xfrm>
          <a:prstGeom prst="rect">
            <a:avLst/>
          </a:prstGeom>
          <a:solidFill>
            <a:srgbClr val="162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D32257B-C490-AB4E-88D4-2979F71B81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51698" y="6356350"/>
            <a:ext cx="4991102" cy="52307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6FEB6D-8189-8641-8F08-BA2ABC003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9055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60CD08-6C04-7A41-BF25-E80EB1CD68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905500" cy="4067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3806C1-98B6-AD4E-8AD0-3AF139A48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62BAFDC-492D-CB4D-B02A-4A44B4604C8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32671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F6B1C63-857A-534E-B32F-978552E3447A}"/>
              </a:ext>
            </a:extLst>
          </p:cNvPr>
          <p:cNvSpPr/>
          <p:nvPr userDrawn="1"/>
        </p:nvSpPr>
        <p:spPr>
          <a:xfrm>
            <a:off x="7251700" y="6356350"/>
            <a:ext cx="4940300" cy="523080"/>
          </a:xfrm>
          <a:prstGeom prst="rect">
            <a:avLst/>
          </a:prstGeom>
          <a:solidFill>
            <a:srgbClr val="2457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C09F5A4F-D933-A144-B5A8-E90EFA9B28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51700" y="-1"/>
            <a:ext cx="4940300" cy="6356351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D32257B-C490-AB4E-88D4-2979F71B81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51700" y="6356350"/>
            <a:ext cx="4991102" cy="52307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6FEB6D-8189-8641-8F08-BA2ABC003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9055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60CD08-6C04-7A41-BF25-E80EB1CD68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905500" cy="4067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3806C1-98B6-AD4E-8AD0-3AF139A48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62BAFDC-492D-CB4D-B02A-4A44B4604C8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19965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5C74713-FE68-0C46-B607-E8ED7BFDEA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464300"/>
            <a:ext cx="12192000" cy="393700"/>
          </a:xfrm>
          <a:prstGeom prst="rect">
            <a:avLst/>
          </a:prstGeom>
        </p:spPr>
      </p:pic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C09F5A4F-D933-A144-B5A8-E90EFA9B28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51700" y="0"/>
            <a:ext cx="4940300" cy="63563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6FEB6D-8189-8641-8F08-BA2ABC003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9055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60CD08-6C04-7A41-BF25-E80EB1CD68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905500" cy="4067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3806C1-98B6-AD4E-8AD0-3AF139A48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62BAFDC-492D-CB4D-B02A-4A44B4604C8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12498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C09F5A4F-D933-A144-B5A8-E90EFA9B28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51700" y="0"/>
            <a:ext cx="4940300" cy="63563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6FEB6D-8189-8641-8F08-BA2ABC003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9055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60CD08-6C04-7A41-BF25-E80EB1CD68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905500" cy="4067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3806C1-98B6-AD4E-8AD0-3AF139A48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62BAFDC-492D-CB4D-B02A-4A44B4604C8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02A3FE3-D1DD-E244-BA18-4DEF33367D7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464300"/>
            <a:ext cx="12192000" cy="39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848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234DC1-2E79-3E48-A720-5E9E02FE87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1273" t="397" r="5251" b="3977"/>
          <a:stretch/>
        </p:blipFill>
        <p:spPr>
          <a:xfrm>
            <a:off x="1972590" y="0"/>
            <a:ext cx="10219410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807BD2F-A8AB-7B43-8D92-09290F4304DE}"/>
              </a:ext>
            </a:extLst>
          </p:cNvPr>
          <p:cNvSpPr/>
          <p:nvPr userDrawn="1"/>
        </p:nvSpPr>
        <p:spPr>
          <a:xfrm>
            <a:off x="-4443" y="0"/>
            <a:ext cx="4960006" cy="6858000"/>
          </a:xfrm>
          <a:prstGeom prst="rect">
            <a:avLst/>
          </a:prstGeom>
          <a:solidFill>
            <a:srgbClr val="162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AF91141-382F-DD4B-8EED-C66B47DB850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4720" y="1984763"/>
            <a:ext cx="3699523" cy="207852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78146838-73F6-5F41-BC5E-6D3D77C063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1345" y="4159821"/>
            <a:ext cx="3699523" cy="10387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7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90F591B-FEF9-EC40-83B3-787B64F1F1D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2555" y="600107"/>
            <a:ext cx="2317715" cy="36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7181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0759110-4A05-384F-AB36-84C6013E6A3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62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4AC8618-8D60-CB4D-9EF8-7CB2040387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141047" y="3124897"/>
            <a:ext cx="3909907" cy="608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2043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5134422-9AED-8D4C-A1D0-778F252B69D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457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4AC8618-8D60-CB4D-9EF8-7CB2040387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141047" y="3124897"/>
            <a:ext cx="3909907" cy="608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242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A17832B-2BDE-E145-8C73-ECDFE385D11E}"/>
              </a:ext>
            </a:extLst>
          </p:cNvPr>
          <p:cNvSpPr/>
          <p:nvPr userDrawn="1"/>
        </p:nvSpPr>
        <p:spPr>
          <a:xfrm>
            <a:off x="0" y="4470401"/>
            <a:ext cx="12192000" cy="2387600"/>
          </a:xfrm>
          <a:prstGeom prst="rect">
            <a:avLst/>
          </a:prstGeom>
          <a:solidFill>
            <a:srgbClr val="162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3FD998A-292F-4F43-9E15-92BC238907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928" t="2520" b="13551"/>
          <a:stretch/>
        </p:blipFill>
        <p:spPr>
          <a:xfrm>
            <a:off x="-14459" y="4470400"/>
            <a:ext cx="6082750" cy="23876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3BFEAF4-02AA-0F40-BFF3-2A525266F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1" cy="4470399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2EF410E2-CBF8-7442-8069-B84D7FB890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80238" y="4831424"/>
            <a:ext cx="6841861" cy="867123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64BECC53-DE7F-0F4F-8D29-154B7C8B9F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80238" y="5486140"/>
            <a:ext cx="6841861" cy="5035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17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76C113F-DC13-A14C-867D-6C865932A6E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62555" y="6108278"/>
            <a:ext cx="2317715" cy="36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144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807BD2F-A8AB-7B43-8D92-09290F4304DE}"/>
              </a:ext>
            </a:extLst>
          </p:cNvPr>
          <p:cNvSpPr/>
          <p:nvPr userDrawn="1"/>
        </p:nvSpPr>
        <p:spPr>
          <a:xfrm>
            <a:off x="-4443" y="0"/>
            <a:ext cx="4960006" cy="6858000"/>
          </a:xfrm>
          <a:prstGeom prst="rect">
            <a:avLst/>
          </a:prstGeom>
          <a:solidFill>
            <a:srgbClr val="162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962A789-BF4D-224E-B11F-6B399E03C2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55563" y="0"/>
            <a:ext cx="7236438" cy="6858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CF71EE2B-514B-9D42-80E4-8AB43D2CAD2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4720" y="1984763"/>
            <a:ext cx="3699523" cy="207852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336070D6-7920-8742-99EC-5A781BE18E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1345" y="4159821"/>
            <a:ext cx="3699523" cy="10387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7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092ABCC-341C-7248-8E34-542281419E7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2555" y="600107"/>
            <a:ext cx="2317715" cy="36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985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57BF69D-5056-3041-AA91-56FB869C266F}"/>
              </a:ext>
            </a:extLst>
          </p:cNvPr>
          <p:cNvSpPr/>
          <p:nvPr userDrawn="1"/>
        </p:nvSpPr>
        <p:spPr>
          <a:xfrm>
            <a:off x="0" y="4470401"/>
            <a:ext cx="12192000" cy="2387600"/>
          </a:xfrm>
          <a:prstGeom prst="rect">
            <a:avLst/>
          </a:prstGeom>
          <a:solidFill>
            <a:srgbClr val="162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96152F9-20FC-1942-BFE4-4BA354582F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928" t="2520" b="13551"/>
          <a:stretch/>
        </p:blipFill>
        <p:spPr>
          <a:xfrm>
            <a:off x="-14459" y="4470400"/>
            <a:ext cx="6082750" cy="2387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8F3752A-EBC1-B84E-8A15-AA1B368F8B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53136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9B781210-C851-894B-A7FC-84BCC6EEB2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80238" y="4831424"/>
            <a:ext cx="6841861" cy="867123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170B05C5-F7EA-4D4E-BD7E-769BEB0BB8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80238" y="5486140"/>
            <a:ext cx="6841861" cy="5035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17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4D257CE-80DB-C040-B3A5-26E0D98F5E1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62555" y="6108278"/>
            <a:ext cx="2317715" cy="36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28288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056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1FEFC3F-B00D-A44B-A432-8B26DBE8B2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482"/>
          <a:stretch/>
        </p:blipFill>
        <p:spPr>
          <a:xfrm>
            <a:off x="4536322" y="0"/>
            <a:ext cx="7655678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807BD2F-A8AB-7B43-8D92-09290F4304DE}"/>
              </a:ext>
            </a:extLst>
          </p:cNvPr>
          <p:cNvSpPr/>
          <p:nvPr userDrawn="1"/>
        </p:nvSpPr>
        <p:spPr>
          <a:xfrm>
            <a:off x="-4443" y="0"/>
            <a:ext cx="4960006" cy="6858000"/>
          </a:xfrm>
          <a:prstGeom prst="rect">
            <a:avLst/>
          </a:prstGeom>
          <a:solidFill>
            <a:srgbClr val="162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F357FD3-999F-B44E-B067-85FC9A62908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4720" y="1984763"/>
            <a:ext cx="3699523" cy="207852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DF9F3B64-ACC8-ED43-A3A0-D07E3A4935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1345" y="4159821"/>
            <a:ext cx="3699523" cy="10387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7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EE71443-5CC4-D54B-860A-06C702EB135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2555" y="600107"/>
            <a:ext cx="2317715" cy="36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46147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EDC1AA1-F61D-A844-8DCB-4A88D5B9FE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91" t="23970" b="21297"/>
          <a:stretch/>
        </p:blipFill>
        <p:spPr>
          <a:xfrm>
            <a:off x="0" y="0"/>
            <a:ext cx="12192000" cy="450088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5C705C7-DEED-7B42-B321-D27E95E79D7B}"/>
              </a:ext>
            </a:extLst>
          </p:cNvPr>
          <p:cNvSpPr/>
          <p:nvPr userDrawn="1"/>
        </p:nvSpPr>
        <p:spPr>
          <a:xfrm>
            <a:off x="0" y="4470401"/>
            <a:ext cx="12192000" cy="2387600"/>
          </a:xfrm>
          <a:prstGeom prst="rect">
            <a:avLst/>
          </a:prstGeom>
          <a:solidFill>
            <a:srgbClr val="2457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A5CEF44-33CB-8A42-8E8A-EB2F18192E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928" t="2520" b="13551"/>
          <a:stretch/>
        </p:blipFill>
        <p:spPr>
          <a:xfrm>
            <a:off x="-14459" y="4470400"/>
            <a:ext cx="4424797" cy="23876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AE02C925-1F65-F04B-B3A0-1B2FBE3E20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80238" y="4831424"/>
            <a:ext cx="6841861" cy="867123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CCA0F6C2-99F9-1846-ACE2-A896294F96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80238" y="5486140"/>
            <a:ext cx="6841861" cy="5035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17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E3B7940-C41E-D245-AA10-2A62505082B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62555" y="6108278"/>
            <a:ext cx="2317715" cy="36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40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EA2167A-7491-3E48-8469-7D79EF10AC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5500"/>
          <a:stretch/>
        </p:blipFill>
        <p:spPr>
          <a:xfrm>
            <a:off x="1422400" y="0"/>
            <a:ext cx="107696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178009E-F250-3748-91ED-A790394284A6}"/>
              </a:ext>
            </a:extLst>
          </p:cNvPr>
          <p:cNvSpPr/>
          <p:nvPr userDrawn="1"/>
        </p:nvSpPr>
        <p:spPr>
          <a:xfrm>
            <a:off x="-4443" y="0"/>
            <a:ext cx="4960006" cy="6858000"/>
          </a:xfrm>
          <a:prstGeom prst="rect">
            <a:avLst/>
          </a:prstGeom>
          <a:solidFill>
            <a:srgbClr val="2457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0193950-E858-D244-9056-F2973777E1D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4720" y="1984763"/>
            <a:ext cx="3699523" cy="207852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10079F81-5FDC-BA4D-9414-4DD0F17C80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1345" y="4159821"/>
            <a:ext cx="3699523" cy="10387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7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EC2CF78-042F-A747-8250-1927A771259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2555" y="600107"/>
            <a:ext cx="2317715" cy="36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375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0FE5335-C778-F54C-886C-3FC73795108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62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DEBADF0-A79A-8F42-B5DB-406D8EFF20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5400" y="3180576"/>
            <a:ext cx="7086600" cy="3683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B29498A-9AA1-6246-828C-D8B12C2AA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9A2B2-7B92-924A-8FD4-9F80063469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7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EDB7A7-5E42-5F40-AE06-E30E81961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62BAFDC-492D-CB4D-B02A-4A44B4604C8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5442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0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379DFE-2D07-4E4C-BEA9-7A88E8BE527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90796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68" r:id="rId3"/>
    <p:sldLayoutId id="2147483669" r:id="rId4"/>
    <p:sldLayoutId id="2147483649" r:id="rId5"/>
    <p:sldLayoutId id="2147483666" r:id="rId6"/>
    <p:sldLayoutId id="2147483674" r:id="rId7"/>
    <p:sldLayoutId id="2147483675" r:id="rId8"/>
    <p:sldLayoutId id="2147483651" r:id="rId9"/>
    <p:sldLayoutId id="2147483673" r:id="rId10"/>
    <p:sldLayoutId id="2147483650" r:id="rId11"/>
    <p:sldLayoutId id="2147483676" r:id="rId12"/>
    <p:sldLayoutId id="2147483667" r:id="rId13"/>
    <p:sldLayoutId id="2147483677" r:id="rId14"/>
    <p:sldLayoutId id="2147483663" r:id="rId15"/>
    <p:sldLayoutId id="2147483661" r:id="rId16"/>
    <p:sldLayoutId id="2147483678" r:id="rId17"/>
    <p:sldLayoutId id="2147483664" r:id="rId18"/>
    <p:sldLayoutId id="2147483679" r:id="rId19"/>
    <p:sldLayoutId id="2147483662" r:id="rId20"/>
    <p:sldLayoutId id="2147483680" r:id="rId2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0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mailto:cb.alonso@usda.gov" TargetMode="Externa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F14DB-582F-7E4C-ADF4-0D46391A08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80238" y="4870767"/>
            <a:ext cx="6841861" cy="867123"/>
          </a:xfrm>
        </p:spPr>
        <p:txBody>
          <a:bodyPr/>
          <a:lstStyle/>
          <a:p>
            <a:pPr algn="ctr"/>
            <a:r>
              <a:rPr lang="en-US" sz="1400" b="1" dirty="0"/>
              <a:t>Rural Housing Service Multi-Family Housing</a:t>
            </a:r>
            <a:br>
              <a:rPr lang="en-US" b="1" dirty="0"/>
            </a:br>
            <a:r>
              <a:rPr lang="en-US" b="1" dirty="0"/>
              <a:t>Farm Labor Housing</a:t>
            </a:r>
            <a:br>
              <a:rPr lang="en-US" b="1" dirty="0"/>
            </a:br>
            <a:br>
              <a:rPr lang="en-US" sz="1200" b="1" dirty="0"/>
            </a:br>
            <a:r>
              <a:rPr lang="en-US" sz="1600" dirty="0"/>
              <a:t>Presented by </a:t>
            </a:r>
            <a:br>
              <a:rPr lang="en-US" sz="1600" dirty="0"/>
            </a:br>
            <a:r>
              <a:rPr lang="en-US" sz="1600" dirty="0"/>
              <a:t>Bruce Lammers, Rural Housing Service Administrator</a:t>
            </a:r>
          </a:p>
        </p:txBody>
      </p:sp>
    </p:spTree>
    <p:extLst>
      <p:ext uri="{BB962C8B-B14F-4D97-AF65-F5344CB8AC3E}">
        <p14:creationId xmlns:p14="http://schemas.microsoft.com/office/powerpoint/2010/main" val="32015279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50C79-2516-1146-95D6-5E843BA25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Farm Labor Housing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FDE48F-965B-1545-8D86-E1FDF3DC8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9543"/>
            <a:ext cx="10515600" cy="48784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Farm Labor Housing Portfolio Overview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B22C07-2304-47EE-9DBE-D2FDF6B31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BAFDC-492D-CB4D-B02A-4A44B4604C8A}" type="slidenum">
              <a:rPr lang="en-US" smtClean="0"/>
              <a:t>10</a:t>
            </a:fld>
            <a:endParaRPr lang="en-US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8A2110E1-030C-4DC5-BEB3-DF2E741F1C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503" y="3132921"/>
            <a:ext cx="18044591" cy="1345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49612F81-FA17-4FD8-88C4-D8C447CF10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0693105"/>
              </p:ext>
            </p:extLst>
          </p:nvPr>
        </p:nvGraphicFramePr>
        <p:xfrm>
          <a:off x="353008" y="2357618"/>
          <a:ext cx="3972961" cy="43513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70268">
                  <a:extLst>
                    <a:ext uri="{9D8B030D-6E8A-4147-A177-3AD203B41FA5}">
                      <a16:colId xmlns:a16="http://schemas.microsoft.com/office/drawing/2014/main" val="4287586727"/>
                    </a:ext>
                  </a:extLst>
                </a:gridCol>
                <a:gridCol w="1223420">
                  <a:extLst>
                    <a:ext uri="{9D8B030D-6E8A-4147-A177-3AD203B41FA5}">
                      <a16:colId xmlns:a16="http://schemas.microsoft.com/office/drawing/2014/main" val="3927820770"/>
                    </a:ext>
                  </a:extLst>
                </a:gridCol>
                <a:gridCol w="857655">
                  <a:extLst>
                    <a:ext uri="{9D8B030D-6E8A-4147-A177-3AD203B41FA5}">
                      <a16:colId xmlns:a16="http://schemas.microsoft.com/office/drawing/2014/main" val="3274164471"/>
                    </a:ext>
                  </a:extLst>
                </a:gridCol>
                <a:gridCol w="1021618">
                  <a:extLst>
                    <a:ext uri="{9D8B030D-6E8A-4147-A177-3AD203B41FA5}">
                      <a16:colId xmlns:a16="http://schemas.microsoft.com/office/drawing/2014/main" val="1065864987"/>
                    </a:ext>
                  </a:extLst>
                </a:gridCol>
              </a:tblGrid>
              <a:tr h="18918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State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Properties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RA Units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Total  Units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extLst>
                  <a:ext uri="{0D108BD9-81ED-4DB2-BD59-A6C34878D82A}">
                    <a16:rowId xmlns:a16="http://schemas.microsoft.com/office/drawing/2014/main" val="3687741532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CA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127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4756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7322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extLst>
                  <a:ext uri="{0D108BD9-81ED-4DB2-BD59-A6C34878D82A}">
                    <a16:rowId xmlns:a16="http://schemas.microsoft.com/office/drawing/2014/main" val="3308186403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 indent="1397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Off Farm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124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4756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7309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extLst>
                  <a:ext uri="{0D108BD9-81ED-4DB2-BD59-A6C34878D82A}">
                    <a16:rowId xmlns:a16="http://schemas.microsoft.com/office/drawing/2014/main" val="22726136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 indent="1397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On Farm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extLst>
                  <a:ext uri="{0D108BD9-81ED-4DB2-BD59-A6C34878D82A}">
                    <a16:rowId xmlns:a16="http://schemas.microsoft.com/office/drawing/2014/main" val="1936604292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AR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83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111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extLst>
                  <a:ext uri="{0D108BD9-81ED-4DB2-BD59-A6C34878D82A}">
                    <a16:rowId xmlns:a16="http://schemas.microsoft.com/office/drawing/2014/main" val="1475698103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 indent="1397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On Farm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83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111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extLst>
                  <a:ext uri="{0D108BD9-81ED-4DB2-BD59-A6C34878D82A}">
                    <a16:rowId xmlns:a16="http://schemas.microsoft.com/office/drawing/2014/main" val="2037265652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FL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38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2719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3965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extLst>
                  <a:ext uri="{0D108BD9-81ED-4DB2-BD59-A6C34878D82A}">
                    <a16:rowId xmlns:a16="http://schemas.microsoft.com/office/drawing/2014/main" val="4018618107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 indent="1397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Off Farm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38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2719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3965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extLst>
                  <a:ext uri="{0D108BD9-81ED-4DB2-BD59-A6C34878D82A}">
                    <a16:rowId xmlns:a16="http://schemas.microsoft.com/office/drawing/2014/main" val="3364352388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VT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36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38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extLst>
                  <a:ext uri="{0D108BD9-81ED-4DB2-BD59-A6C34878D82A}">
                    <a16:rowId xmlns:a16="http://schemas.microsoft.com/office/drawing/2014/main" val="99844803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 indent="1397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On Farm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36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38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extLst>
                  <a:ext uri="{0D108BD9-81ED-4DB2-BD59-A6C34878D82A}">
                    <a16:rowId xmlns:a16="http://schemas.microsoft.com/office/drawing/2014/main" val="3042457016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OR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28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680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951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extLst>
                  <a:ext uri="{0D108BD9-81ED-4DB2-BD59-A6C34878D82A}">
                    <a16:rowId xmlns:a16="http://schemas.microsoft.com/office/drawing/2014/main" val="758803949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 indent="1397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Off Farm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28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680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951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extLst>
                  <a:ext uri="{0D108BD9-81ED-4DB2-BD59-A6C34878D82A}">
                    <a16:rowId xmlns:a16="http://schemas.microsoft.com/office/drawing/2014/main" val="169633163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MI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26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121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extLst>
                  <a:ext uri="{0D108BD9-81ED-4DB2-BD59-A6C34878D82A}">
                    <a16:rowId xmlns:a16="http://schemas.microsoft.com/office/drawing/2014/main" val="2376032402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 indent="1397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On Farm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75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extLst>
                  <a:ext uri="{0D108BD9-81ED-4DB2-BD59-A6C34878D82A}">
                    <a16:rowId xmlns:a16="http://schemas.microsoft.com/office/drawing/2014/main" val="2526909224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 indent="1397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Off Farm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46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extLst>
                  <a:ext uri="{0D108BD9-81ED-4DB2-BD59-A6C34878D82A}">
                    <a16:rowId xmlns:a16="http://schemas.microsoft.com/office/drawing/2014/main" val="3406294075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WA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603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771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extLst>
                  <a:ext uri="{0D108BD9-81ED-4DB2-BD59-A6C34878D82A}">
                    <a16:rowId xmlns:a16="http://schemas.microsoft.com/office/drawing/2014/main" val="3025500413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 indent="1397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Off Farm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603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730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extLst>
                  <a:ext uri="{0D108BD9-81ED-4DB2-BD59-A6C34878D82A}">
                    <a16:rowId xmlns:a16="http://schemas.microsoft.com/office/drawing/2014/main" val="3449130836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 indent="1397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On Farm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extLst>
                  <a:ext uri="{0D108BD9-81ED-4DB2-BD59-A6C34878D82A}">
                    <a16:rowId xmlns:a16="http://schemas.microsoft.com/office/drawing/2014/main" val="2401585882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TX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18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938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1122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extLst>
                  <a:ext uri="{0D108BD9-81ED-4DB2-BD59-A6C34878D82A}">
                    <a16:rowId xmlns:a16="http://schemas.microsoft.com/office/drawing/2014/main" val="2337930463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 indent="1397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Off Farm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18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938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1122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extLst>
                  <a:ext uri="{0D108BD9-81ED-4DB2-BD59-A6C34878D82A}">
                    <a16:rowId xmlns:a16="http://schemas.microsoft.com/office/drawing/2014/main" val="3277132425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NJ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18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46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extLst>
                  <a:ext uri="{0D108BD9-81ED-4DB2-BD59-A6C34878D82A}">
                    <a16:rowId xmlns:a16="http://schemas.microsoft.com/office/drawing/2014/main" val="715987342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 indent="1397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On Farm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17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extLst>
                  <a:ext uri="{0D108BD9-81ED-4DB2-BD59-A6C34878D82A}">
                    <a16:rowId xmlns:a16="http://schemas.microsoft.com/office/drawing/2014/main" val="3015672368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 indent="1397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Off Farm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extLst>
                  <a:ext uri="{0D108BD9-81ED-4DB2-BD59-A6C34878D82A}">
                    <a16:rowId xmlns:a16="http://schemas.microsoft.com/office/drawing/2014/main" val="259816119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1C72D885-A87F-414F-B424-53E452092C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9105068"/>
              </p:ext>
            </p:extLst>
          </p:nvPr>
        </p:nvGraphicFramePr>
        <p:xfrm>
          <a:off x="4325969" y="2357553"/>
          <a:ext cx="3655124" cy="43513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00646">
                  <a:extLst>
                    <a:ext uri="{9D8B030D-6E8A-4147-A177-3AD203B41FA5}">
                      <a16:colId xmlns:a16="http://schemas.microsoft.com/office/drawing/2014/main" val="3530125062"/>
                    </a:ext>
                  </a:extLst>
                </a:gridCol>
                <a:gridCol w="1125546">
                  <a:extLst>
                    <a:ext uri="{9D8B030D-6E8A-4147-A177-3AD203B41FA5}">
                      <a16:colId xmlns:a16="http://schemas.microsoft.com/office/drawing/2014/main" val="1849959033"/>
                    </a:ext>
                  </a:extLst>
                </a:gridCol>
                <a:gridCol w="789043">
                  <a:extLst>
                    <a:ext uri="{9D8B030D-6E8A-4147-A177-3AD203B41FA5}">
                      <a16:colId xmlns:a16="http://schemas.microsoft.com/office/drawing/2014/main" val="3167893615"/>
                    </a:ext>
                  </a:extLst>
                </a:gridCol>
                <a:gridCol w="939889">
                  <a:extLst>
                    <a:ext uri="{9D8B030D-6E8A-4147-A177-3AD203B41FA5}">
                      <a16:colId xmlns:a16="http://schemas.microsoft.com/office/drawing/2014/main" val="2540979597"/>
                    </a:ext>
                  </a:extLst>
                </a:gridCol>
              </a:tblGrid>
              <a:tr h="17405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State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Properties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RA Units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Total  Units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extLst>
                  <a:ext uri="{0D108BD9-81ED-4DB2-BD59-A6C34878D82A}">
                    <a16:rowId xmlns:a16="http://schemas.microsoft.com/office/drawing/2014/main" val="1055496213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CO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14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496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513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extLst>
                  <a:ext uri="{0D108BD9-81ED-4DB2-BD59-A6C34878D82A}">
                    <a16:rowId xmlns:a16="http://schemas.microsoft.com/office/drawing/2014/main" val="2804290114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marL="0" marR="0" indent="1397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Off Farm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14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496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513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extLst>
                  <a:ext uri="{0D108BD9-81ED-4DB2-BD59-A6C34878D82A}">
                    <a16:rowId xmlns:a16="http://schemas.microsoft.com/office/drawing/2014/main" val="3258131904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NM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9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280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285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extLst>
                  <a:ext uri="{0D108BD9-81ED-4DB2-BD59-A6C34878D82A}">
                    <a16:rowId xmlns:a16="http://schemas.microsoft.com/office/drawing/2014/main" val="1746697393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marL="0" marR="0" indent="1397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Off Farm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9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280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285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extLst>
                  <a:ext uri="{0D108BD9-81ED-4DB2-BD59-A6C34878D82A}">
                    <a16:rowId xmlns:a16="http://schemas.microsoft.com/office/drawing/2014/main" val="2650039756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NY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9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24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78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extLst>
                  <a:ext uri="{0D108BD9-81ED-4DB2-BD59-A6C34878D82A}">
                    <a16:rowId xmlns:a16="http://schemas.microsoft.com/office/drawing/2014/main" val="1896829529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marL="0" marR="0" indent="1397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On Farm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7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0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54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extLst>
                  <a:ext uri="{0D108BD9-81ED-4DB2-BD59-A6C34878D82A}">
                    <a16:rowId xmlns:a16="http://schemas.microsoft.com/office/drawing/2014/main" val="1628622438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marL="0" marR="0" indent="1397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Off Farm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2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24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24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extLst>
                  <a:ext uri="{0D108BD9-81ED-4DB2-BD59-A6C34878D82A}">
                    <a16:rowId xmlns:a16="http://schemas.microsoft.com/office/drawing/2014/main" val="1001468533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WI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9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59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69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extLst>
                  <a:ext uri="{0D108BD9-81ED-4DB2-BD59-A6C34878D82A}">
                    <a16:rowId xmlns:a16="http://schemas.microsoft.com/office/drawing/2014/main" val="1275466199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marL="0" marR="0" indent="1397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On Farm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6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0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6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extLst>
                  <a:ext uri="{0D108BD9-81ED-4DB2-BD59-A6C34878D82A}">
                    <a16:rowId xmlns:a16="http://schemas.microsoft.com/office/drawing/2014/main" val="2226374235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marL="0" marR="0" indent="1397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Off Farm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3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59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63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extLst>
                  <a:ext uri="{0D108BD9-81ED-4DB2-BD59-A6C34878D82A}">
                    <a16:rowId xmlns:a16="http://schemas.microsoft.com/office/drawing/2014/main" val="14206966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MS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9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28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40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extLst>
                  <a:ext uri="{0D108BD9-81ED-4DB2-BD59-A6C34878D82A}">
                    <a16:rowId xmlns:a16="http://schemas.microsoft.com/office/drawing/2014/main" val="4211337835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marL="0" marR="0" indent="1397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On Farm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8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0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12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extLst>
                  <a:ext uri="{0D108BD9-81ED-4DB2-BD59-A6C34878D82A}">
                    <a16:rowId xmlns:a16="http://schemas.microsoft.com/office/drawing/2014/main" val="2360771437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marL="0" marR="0" indent="1397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Off Farm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28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28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extLst>
                  <a:ext uri="{0D108BD9-81ED-4DB2-BD59-A6C34878D82A}">
                    <a16:rowId xmlns:a16="http://schemas.microsoft.com/office/drawing/2014/main" val="2830099626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IA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7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4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15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extLst>
                  <a:ext uri="{0D108BD9-81ED-4DB2-BD59-A6C34878D82A}">
                    <a16:rowId xmlns:a16="http://schemas.microsoft.com/office/drawing/2014/main" val="2016529348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marL="0" marR="0" indent="1397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On Farm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6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0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11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extLst>
                  <a:ext uri="{0D108BD9-81ED-4DB2-BD59-A6C34878D82A}">
                    <a16:rowId xmlns:a16="http://schemas.microsoft.com/office/drawing/2014/main" val="2632263639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marL="0" marR="0" indent="1397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Off Farm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4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4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extLst>
                  <a:ext uri="{0D108BD9-81ED-4DB2-BD59-A6C34878D82A}">
                    <a16:rowId xmlns:a16="http://schemas.microsoft.com/office/drawing/2014/main" val="3209723895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ID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7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265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384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extLst>
                  <a:ext uri="{0D108BD9-81ED-4DB2-BD59-A6C34878D82A}">
                    <a16:rowId xmlns:a16="http://schemas.microsoft.com/office/drawing/2014/main" val="3726734479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marL="0" marR="0" indent="1397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Off Farm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7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265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384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extLst>
                  <a:ext uri="{0D108BD9-81ED-4DB2-BD59-A6C34878D82A}">
                    <a16:rowId xmlns:a16="http://schemas.microsoft.com/office/drawing/2014/main" val="3258426366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HI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7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123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129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extLst>
                  <a:ext uri="{0D108BD9-81ED-4DB2-BD59-A6C34878D82A}">
                    <a16:rowId xmlns:a16="http://schemas.microsoft.com/office/drawing/2014/main" val="253215819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marL="0" marR="0" indent="1397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Off Farm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4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123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126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extLst>
                  <a:ext uri="{0D108BD9-81ED-4DB2-BD59-A6C34878D82A}">
                    <a16:rowId xmlns:a16="http://schemas.microsoft.com/office/drawing/2014/main" val="4010605645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marL="0" marR="0" indent="1397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On Farm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3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0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3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extLst>
                  <a:ext uri="{0D108BD9-81ED-4DB2-BD59-A6C34878D82A}">
                    <a16:rowId xmlns:a16="http://schemas.microsoft.com/office/drawing/2014/main" val="108783126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AZ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5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120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124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extLst>
                  <a:ext uri="{0D108BD9-81ED-4DB2-BD59-A6C34878D82A}">
                    <a16:rowId xmlns:a16="http://schemas.microsoft.com/office/drawing/2014/main" val="1571876805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marL="0" marR="0" indent="1397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Off Farm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4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120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121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extLst>
                  <a:ext uri="{0D108BD9-81ED-4DB2-BD59-A6C34878D82A}">
                    <a16:rowId xmlns:a16="http://schemas.microsoft.com/office/drawing/2014/main" val="3507537811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marL="0" marR="0" indent="1397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On Farm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0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3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2659" marR="62659" marT="0" marB="0" anchor="b"/>
                </a:tc>
                <a:extLst>
                  <a:ext uri="{0D108BD9-81ED-4DB2-BD59-A6C34878D82A}">
                    <a16:rowId xmlns:a16="http://schemas.microsoft.com/office/drawing/2014/main" val="2795639815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7FBC3148-8F49-42B7-B64A-8D408546D5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5858787"/>
              </p:ext>
            </p:extLst>
          </p:nvPr>
        </p:nvGraphicFramePr>
        <p:xfrm>
          <a:off x="7995719" y="2357553"/>
          <a:ext cx="3972961" cy="43513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70268">
                  <a:extLst>
                    <a:ext uri="{9D8B030D-6E8A-4147-A177-3AD203B41FA5}">
                      <a16:colId xmlns:a16="http://schemas.microsoft.com/office/drawing/2014/main" val="1515363912"/>
                    </a:ext>
                  </a:extLst>
                </a:gridCol>
                <a:gridCol w="1223420">
                  <a:extLst>
                    <a:ext uri="{9D8B030D-6E8A-4147-A177-3AD203B41FA5}">
                      <a16:colId xmlns:a16="http://schemas.microsoft.com/office/drawing/2014/main" val="3720971306"/>
                    </a:ext>
                  </a:extLst>
                </a:gridCol>
                <a:gridCol w="857655">
                  <a:extLst>
                    <a:ext uri="{9D8B030D-6E8A-4147-A177-3AD203B41FA5}">
                      <a16:colId xmlns:a16="http://schemas.microsoft.com/office/drawing/2014/main" val="2190509072"/>
                    </a:ext>
                  </a:extLst>
                </a:gridCol>
                <a:gridCol w="1021618">
                  <a:extLst>
                    <a:ext uri="{9D8B030D-6E8A-4147-A177-3AD203B41FA5}">
                      <a16:colId xmlns:a16="http://schemas.microsoft.com/office/drawing/2014/main" val="769267269"/>
                    </a:ext>
                  </a:extLst>
                </a:gridCol>
              </a:tblGrid>
              <a:tr h="18918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State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Properties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RA Units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Total  Units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extLst>
                  <a:ext uri="{0D108BD9-81ED-4DB2-BD59-A6C34878D82A}">
                    <a16:rowId xmlns:a16="http://schemas.microsoft.com/office/drawing/2014/main" val="4234824393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MA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47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52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extLst>
                  <a:ext uri="{0D108BD9-81ED-4DB2-BD59-A6C34878D82A}">
                    <a16:rowId xmlns:a16="http://schemas.microsoft.com/office/drawing/2014/main" val="3832770683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 indent="1397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On Farm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extLst>
                  <a:ext uri="{0D108BD9-81ED-4DB2-BD59-A6C34878D82A}">
                    <a16:rowId xmlns:a16="http://schemas.microsoft.com/office/drawing/2014/main" val="295338790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 indent="1397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Off Farm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47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48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extLst>
                  <a:ext uri="{0D108BD9-81ED-4DB2-BD59-A6C34878D82A}">
                    <a16:rowId xmlns:a16="http://schemas.microsoft.com/office/drawing/2014/main" val="3858341784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NC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99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109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extLst>
                  <a:ext uri="{0D108BD9-81ED-4DB2-BD59-A6C34878D82A}">
                    <a16:rowId xmlns:a16="http://schemas.microsoft.com/office/drawing/2014/main" val="1468283570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 indent="1397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Off Farm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99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109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extLst>
                  <a:ext uri="{0D108BD9-81ED-4DB2-BD59-A6C34878D82A}">
                    <a16:rowId xmlns:a16="http://schemas.microsoft.com/office/drawing/2014/main" val="713687846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SC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extLst>
                  <a:ext uri="{0D108BD9-81ED-4DB2-BD59-A6C34878D82A}">
                    <a16:rowId xmlns:a16="http://schemas.microsoft.com/office/drawing/2014/main" val="2728035736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 indent="1397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On Farm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extLst>
                  <a:ext uri="{0D108BD9-81ED-4DB2-BD59-A6C34878D82A}">
                    <a16:rowId xmlns:a16="http://schemas.microsoft.com/office/drawing/2014/main" val="2862951605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IL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extLst>
                  <a:ext uri="{0D108BD9-81ED-4DB2-BD59-A6C34878D82A}">
                    <a16:rowId xmlns:a16="http://schemas.microsoft.com/office/drawing/2014/main" val="2632857850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 indent="1397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On Farm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extLst>
                  <a:ext uri="{0D108BD9-81ED-4DB2-BD59-A6C34878D82A}">
                    <a16:rowId xmlns:a16="http://schemas.microsoft.com/office/drawing/2014/main" val="2743418350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 indent="1397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Off Farm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extLst>
                  <a:ext uri="{0D108BD9-81ED-4DB2-BD59-A6C34878D82A}">
                    <a16:rowId xmlns:a16="http://schemas.microsoft.com/office/drawing/2014/main" val="141454130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TN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26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extLst>
                  <a:ext uri="{0D108BD9-81ED-4DB2-BD59-A6C34878D82A}">
                    <a16:rowId xmlns:a16="http://schemas.microsoft.com/office/drawing/2014/main" val="2487879217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 indent="1397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On Farm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extLst>
                  <a:ext uri="{0D108BD9-81ED-4DB2-BD59-A6C34878D82A}">
                    <a16:rowId xmlns:a16="http://schemas.microsoft.com/office/drawing/2014/main" val="1883923455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 indent="1397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Off Farm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extLst>
                  <a:ext uri="{0D108BD9-81ED-4DB2-BD59-A6C34878D82A}">
                    <a16:rowId xmlns:a16="http://schemas.microsoft.com/office/drawing/2014/main" val="244102327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MN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73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78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extLst>
                  <a:ext uri="{0D108BD9-81ED-4DB2-BD59-A6C34878D82A}">
                    <a16:rowId xmlns:a16="http://schemas.microsoft.com/office/drawing/2014/main" val="970364739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 indent="1397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Off Farm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73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78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extLst>
                  <a:ext uri="{0D108BD9-81ED-4DB2-BD59-A6C34878D82A}">
                    <a16:rowId xmlns:a16="http://schemas.microsoft.com/office/drawing/2014/main" val="613896588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NE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26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extLst>
                  <a:ext uri="{0D108BD9-81ED-4DB2-BD59-A6C34878D82A}">
                    <a16:rowId xmlns:a16="http://schemas.microsoft.com/office/drawing/2014/main" val="2793046760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 indent="1397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Off Farm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extLst>
                  <a:ext uri="{0D108BD9-81ED-4DB2-BD59-A6C34878D82A}">
                    <a16:rowId xmlns:a16="http://schemas.microsoft.com/office/drawing/2014/main" val="4067002979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 indent="1397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On Farm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extLst>
                  <a:ext uri="{0D108BD9-81ED-4DB2-BD59-A6C34878D82A}">
                    <a16:rowId xmlns:a16="http://schemas.microsoft.com/office/drawing/2014/main" val="3119279905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PR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extLst>
                  <a:ext uri="{0D108BD9-81ED-4DB2-BD59-A6C34878D82A}">
                    <a16:rowId xmlns:a16="http://schemas.microsoft.com/office/drawing/2014/main" val="3608740922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 indent="1397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Off Farm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extLst>
                  <a:ext uri="{0D108BD9-81ED-4DB2-BD59-A6C34878D82A}">
                    <a16:rowId xmlns:a16="http://schemas.microsoft.com/office/drawing/2014/main" val="1660077743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NV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extLst>
                  <a:ext uri="{0D108BD9-81ED-4DB2-BD59-A6C34878D82A}">
                    <a16:rowId xmlns:a16="http://schemas.microsoft.com/office/drawing/2014/main" val="800255184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 indent="1397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On Farm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108" marR="68108" marT="0" marB="0" anchor="b"/>
                </a:tc>
                <a:extLst>
                  <a:ext uri="{0D108BD9-81ED-4DB2-BD59-A6C34878D82A}">
                    <a16:rowId xmlns:a16="http://schemas.microsoft.com/office/drawing/2014/main" val="17210030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8704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50C79-2516-1146-95D6-5E843BA25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Farm Labor Housing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FDE48F-965B-1545-8D86-E1FDF3DC8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9543"/>
            <a:ext cx="10515600" cy="48784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Farm Labor Housing Portfolio Overview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B22C07-2304-47EE-9DBE-D2FDF6B31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BAFDC-492D-CB4D-B02A-4A44B4604C8A}" type="slidenum">
              <a:rPr lang="en-US" smtClean="0"/>
              <a:t>11</a:t>
            </a:fld>
            <a:endParaRPr lang="en-US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8A2110E1-030C-4DC5-BEB3-DF2E741F1C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503" y="3132921"/>
            <a:ext cx="18044591" cy="1345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C9B35E9-118D-4127-9A79-5B60187342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4905104"/>
              </p:ext>
            </p:extLst>
          </p:nvPr>
        </p:nvGraphicFramePr>
        <p:xfrm>
          <a:off x="1343220" y="2477294"/>
          <a:ext cx="4000500" cy="3048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76300">
                  <a:extLst>
                    <a:ext uri="{9D8B030D-6E8A-4147-A177-3AD203B41FA5}">
                      <a16:colId xmlns:a16="http://schemas.microsoft.com/office/drawing/2014/main" val="1929634313"/>
                    </a:ext>
                  </a:extLst>
                </a:gridCol>
                <a:gridCol w="1231900">
                  <a:extLst>
                    <a:ext uri="{9D8B030D-6E8A-4147-A177-3AD203B41FA5}">
                      <a16:colId xmlns:a16="http://schemas.microsoft.com/office/drawing/2014/main" val="62709771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val="2123583289"/>
                    </a:ext>
                  </a:extLst>
                </a:gridCol>
                <a:gridCol w="1028700">
                  <a:extLst>
                    <a:ext uri="{9D8B030D-6E8A-4147-A177-3AD203B41FA5}">
                      <a16:colId xmlns:a16="http://schemas.microsoft.com/office/drawing/2014/main" val="4226917938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State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Properties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RA Units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Total  Units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87676051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VA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58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37433615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indent="1397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Off Farm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58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05399583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ME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6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7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99736908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indent="1397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Off Farm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6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6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87635966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indent="1397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On Farm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7663309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GA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48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48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76368358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indent="1397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Off Farm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48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48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5426884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UT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171215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indent="1397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Off Farm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38549186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MD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82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90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93002285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indent="1397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Off Farm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82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90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28008057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PA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26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87956981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indent="1397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Off Farm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26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84985401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KS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7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28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52538047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indent="1397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Off Farm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7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28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776276986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21C8B559-640E-4F9A-A065-54407EC3CD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9751117"/>
              </p:ext>
            </p:extLst>
          </p:nvPr>
        </p:nvGraphicFramePr>
        <p:xfrm>
          <a:off x="5359660" y="2477294"/>
          <a:ext cx="4000500" cy="28575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76300">
                  <a:extLst>
                    <a:ext uri="{9D8B030D-6E8A-4147-A177-3AD203B41FA5}">
                      <a16:colId xmlns:a16="http://schemas.microsoft.com/office/drawing/2014/main" val="2479659829"/>
                    </a:ext>
                  </a:extLst>
                </a:gridCol>
                <a:gridCol w="1231900">
                  <a:extLst>
                    <a:ext uri="{9D8B030D-6E8A-4147-A177-3AD203B41FA5}">
                      <a16:colId xmlns:a16="http://schemas.microsoft.com/office/drawing/2014/main" val="3006887805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val="3503067737"/>
                    </a:ext>
                  </a:extLst>
                </a:gridCol>
                <a:gridCol w="1028700">
                  <a:extLst>
                    <a:ext uri="{9D8B030D-6E8A-4147-A177-3AD203B41FA5}">
                      <a16:colId xmlns:a16="http://schemas.microsoft.com/office/drawing/2014/main" val="1410436061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State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Properties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RA Units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Total  Units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8187096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OH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28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8472547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indent="1397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Off Farm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8855967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indent="1397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On Farm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2900235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OK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18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4260443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indent="1397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Off Farm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18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57984881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LA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39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68409784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indent="1397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Off Farm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39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70530833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NH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04144237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indent="1397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On Farm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62420715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AL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2494667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indent="1397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Off Farm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9751730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DE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50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75846916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indent="1397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Off Farm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50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11003494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Grand Total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524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11,831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16,899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6314175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21452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824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50C79-2516-1146-95D6-5E843BA25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Farm Labor Housing: Section 514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FDE48F-965B-1545-8D86-E1FDF3DC85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2000" b="1" dirty="0"/>
              <a:t>What does this Program Do?</a:t>
            </a:r>
          </a:p>
          <a:p>
            <a:pPr marL="0" indent="0">
              <a:buNone/>
            </a:pPr>
            <a:br>
              <a:rPr lang="en-US" sz="2000" dirty="0"/>
            </a:br>
            <a:r>
              <a:rPr lang="en-US" sz="2000" dirty="0"/>
              <a:t>Provides affordable financing to develop “Off and On” Farm Labor Housing for year-round or seasonal domestic farm laborers. </a:t>
            </a:r>
          </a:p>
          <a:p>
            <a:pPr marL="0" indent="0">
              <a:buNone/>
            </a:pPr>
            <a:r>
              <a:rPr lang="en-US" sz="2000" dirty="0"/>
              <a:t>Off Farm Labor Housing is not co-located on the farms where the laborers work. </a:t>
            </a:r>
          </a:p>
          <a:p>
            <a:pPr marL="0" indent="0">
              <a:buNone/>
            </a:pPr>
            <a:r>
              <a:rPr lang="en-US" sz="2000" dirty="0"/>
              <a:t>On Farm Labor Housing is co-located on the farms where the laborers work.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b="1" dirty="0"/>
              <a:t>Who may Apply for this Program?</a:t>
            </a:r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r>
              <a:rPr lang="en-US" sz="2000" dirty="0"/>
              <a:t>Borrowers who demonstrate that they are unable to obtain commercial credit on terms that will allow affordable rent levels to low-income tenants. </a:t>
            </a:r>
          </a:p>
          <a:p>
            <a:pPr marL="0" indent="0">
              <a:buNone/>
            </a:pPr>
            <a:r>
              <a:rPr lang="en-US" sz="2000" dirty="0"/>
              <a:t>Borrowers who demonstrate experience or capacity to develop or operate similar housing. 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Type of Borrowers include:</a:t>
            </a:r>
          </a:p>
          <a:p>
            <a:r>
              <a:rPr lang="en-US" sz="2000" dirty="0"/>
              <a:t>Farmers, associations of farmers and family farm corporations</a:t>
            </a:r>
          </a:p>
          <a:p>
            <a:r>
              <a:rPr lang="en-US" sz="2000" dirty="0"/>
              <a:t>Associations of farmworkers and nonprofit organizations</a:t>
            </a:r>
          </a:p>
          <a:p>
            <a:r>
              <a:rPr lang="en-US" sz="2000" dirty="0"/>
              <a:t>Most State and local governmental entities</a:t>
            </a:r>
          </a:p>
          <a:p>
            <a:r>
              <a:rPr lang="en-US" sz="2000" dirty="0"/>
              <a:t>Federally-recognized Tribes</a:t>
            </a:r>
          </a:p>
          <a:p>
            <a:pPr marL="0" indent="0">
              <a:buNone/>
            </a:pPr>
            <a:endParaRPr lang="en-US" sz="1200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B22C07-2304-47EE-9DBE-D2FDF6B31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BAFDC-492D-CB4D-B02A-4A44B4604C8A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1292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50C79-2516-1146-95D6-5E843BA25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Farm Labor Housing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FDE48F-965B-1545-8D86-E1FDF3DC8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9543"/>
            <a:ext cx="10515600" cy="487845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What kinds of funding are available?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Low interest loans</a:t>
            </a:r>
          </a:p>
          <a:p>
            <a:r>
              <a:rPr lang="en-US" dirty="0"/>
              <a:t>Grants based on need (may not exceed 90 percent of project costs)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What are the loan terms?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Up to 33 year payback period</a:t>
            </a:r>
          </a:p>
          <a:p>
            <a:r>
              <a:rPr lang="en-US" dirty="0"/>
              <a:t>1 percent fixed rate</a:t>
            </a:r>
          </a:p>
          <a:p>
            <a:pPr marL="0" indent="0">
              <a:buNone/>
            </a:pPr>
            <a:endParaRPr lang="en-US" sz="1200" b="1" dirty="0"/>
          </a:p>
          <a:p>
            <a:pPr marL="0" indent="0">
              <a:buNone/>
            </a:pPr>
            <a:r>
              <a:rPr lang="en-US" b="1" dirty="0"/>
              <a:t>How is funding availability announced?</a:t>
            </a:r>
          </a:p>
          <a:p>
            <a:pPr marL="0" indent="0">
              <a:buNone/>
            </a:pPr>
            <a:endParaRPr lang="en-US" b="1" dirty="0"/>
          </a:p>
          <a:p>
            <a:r>
              <a:rPr lang="en-US" dirty="0"/>
              <a:t>For Off Farm Labor Housing, through a notice of solicitation of applications (NOSA) published in the Federal Register.  </a:t>
            </a:r>
          </a:p>
          <a:p>
            <a:r>
              <a:rPr lang="en-US" dirty="0"/>
              <a:t>For On Farm Labor Housing, there is a year-round open application period.</a:t>
            </a:r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B22C07-2304-47EE-9DBE-D2FDF6B31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BAFDC-492D-CB4D-B02A-4A44B4604C8A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67138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50C79-2516-1146-95D6-5E843BA25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Farm Labor Housing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FDE48F-965B-1545-8D86-E1FDF3DC8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9543"/>
            <a:ext cx="10515600" cy="48784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Does the program work with other sources of funds?</a:t>
            </a:r>
          </a:p>
          <a:p>
            <a:pPr marL="0" indent="0">
              <a:buNone/>
            </a:pPr>
            <a:endParaRPr lang="en-US" b="1" dirty="0"/>
          </a:p>
          <a:p>
            <a:r>
              <a:rPr lang="en-US" dirty="0"/>
              <a:t>Preference is given to applications for Off Farm Labor Housing projects that leverage other sources of funds. There is no leveraging preference for On Farm Labor Housing applications. </a:t>
            </a:r>
          </a:p>
          <a:p>
            <a:r>
              <a:rPr lang="en-US" dirty="0"/>
              <a:t>Farm Labor Housing financing is compatible with other funding sources including HOME funds or Low-income Housing Tax Credits.  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How much funding is available for Farm Labor Housing annually?</a:t>
            </a:r>
          </a:p>
          <a:p>
            <a:pPr marL="0" indent="0">
              <a:buNone/>
            </a:pPr>
            <a:endParaRPr lang="en-US" sz="1200" b="1" dirty="0"/>
          </a:p>
          <a:p>
            <a:r>
              <a:rPr lang="en-US" dirty="0"/>
              <a:t>Congress appropriates between $30 and $40 million for the program. </a:t>
            </a:r>
          </a:p>
          <a:p>
            <a:r>
              <a:rPr lang="en-US" dirty="0"/>
              <a:t>Awards </a:t>
            </a:r>
            <a:r>
              <a:rPr lang="en-US"/>
              <a:t>are 75 percent </a:t>
            </a:r>
            <a:r>
              <a:rPr lang="en-US" dirty="0"/>
              <a:t>loans and 25 percent grants.  </a:t>
            </a:r>
          </a:p>
          <a:p>
            <a:r>
              <a:rPr lang="en-US" dirty="0"/>
              <a:t>For Off Farm, the award limit is $3 million, which may be all loan, all grant, or a combination thereof. </a:t>
            </a:r>
          </a:p>
          <a:p>
            <a:r>
              <a:rPr lang="en-US" dirty="0"/>
              <a:t>On Farm housing is typically small, one to four units. Awards reflect the area’s cost of single family construction.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B22C07-2304-47EE-9DBE-D2FDF6B31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BAFDC-492D-CB4D-B02A-4A44B4604C8A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4089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50C79-2516-1146-95D6-5E843BA25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Farm Labor Housing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FDE48F-965B-1545-8D86-E1FDF3DC8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9543"/>
            <a:ext cx="10515600" cy="48784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How may Funds be Used?</a:t>
            </a:r>
          </a:p>
          <a:p>
            <a:pPr marL="0" indent="0">
              <a:buNone/>
            </a:pPr>
            <a:br>
              <a:rPr lang="en-US" dirty="0"/>
            </a:br>
            <a:r>
              <a:rPr lang="en-US" dirty="0"/>
              <a:t>Farm Labor Housing loans and grants may be used for construction, improvement, repair and acquisition of housing for domestic farm laborers. 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How does existing Section 514 Housing get rehabilitation funding?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dirty="0"/>
              <a:t>Funds not awarded or recoveries of unused funds are awarded for rehabilitation. These are awarded as loans or grants.   </a:t>
            </a:r>
            <a:endParaRPr lang="en-US" sz="1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B22C07-2304-47EE-9DBE-D2FDF6B31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BAFDC-492D-CB4D-B02A-4A44B4604C8A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1396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50C79-2516-1146-95D6-5E843BA25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Farm Labor Housing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FDE48F-965B-1545-8D86-E1FDF3DC8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9543"/>
            <a:ext cx="10515600" cy="48784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What is an Eligible Area?</a:t>
            </a:r>
          </a:p>
          <a:p>
            <a:pPr marL="0" indent="0">
              <a:buNone/>
            </a:pPr>
            <a:br>
              <a:rPr lang="en-US" dirty="0"/>
            </a:br>
            <a:r>
              <a:rPr lang="en-US" dirty="0"/>
              <a:t>Farm Labor Housing may be constructed in urban or rural areas, as long as there is a demonstrated need.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Who May Live in the Rental Housing?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Domestic farm laborers, including those working on fish and oyster farms and on-farm processing </a:t>
            </a:r>
          </a:p>
          <a:p>
            <a:r>
              <a:rPr lang="en-US" dirty="0"/>
              <a:t>Retired and/or disabled farm laborers</a:t>
            </a:r>
          </a:p>
          <a:p>
            <a:r>
              <a:rPr lang="en-US" dirty="0"/>
              <a:t>Must be a U.S. citizen, permanent resident, or H2A Visa holder</a:t>
            </a:r>
          </a:p>
          <a:p>
            <a:r>
              <a:rPr lang="en-US" dirty="0"/>
              <a:t>Very-low- to moderate-income households</a:t>
            </a:r>
          </a:p>
          <a:p>
            <a:pPr marL="0" indent="0">
              <a:buNone/>
            </a:pPr>
            <a:endParaRPr lang="en-US" sz="1200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B22C07-2304-47EE-9DBE-D2FDF6B31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BAFDC-492D-CB4D-B02A-4A44B4604C8A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852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50C79-2516-1146-95D6-5E843BA25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Farm Labor Housing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FDE48F-965B-1545-8D86-E1FDF3DC85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900" b="1" dirty="0"/>
              <a:t>Are there different Borrower Organization Requirements for Off Farm versus On Farm?</a:t>
            </a:r>
          </a:p>
          <a:p>
            <a:pPr marL="0" indent="0">
              <a:buNone/>
            </a:pPr>
            <a:endParaRPr lang="en-US" sz="1200" b="1" dirty="0"/>
          </a:p>
          <a:p>
            <a:r>
              <a:rPr lang="en-US" dirty="0"/>
              <a:t>For Off Farm, the borrower must be a non-profit organization or a nonprofit organization of farmworkers.  The non-profit organization must have a membership that reflects a variety of interests in the area where the housing will be located.  The borrower may also be organized as a for-profit limited partnership with a non-profit general partner.</a:t>
            </a:r>
          </a:p>
          <a:p>
            <a:pPr marL="0" indent="0">
              <a:buNone/>
            </a:pPr>
            <a:endParaRPr lang="en-US" sz="1200" b="1" dirty="0"/>
          </a:p>
          <a:p>
            <a:r>
              <a:rPr lang="en-US" dirty="0"/>
              <a:t>For On Farm, the borrower must be a farm owner, family farm partnership, family farm corporation, or an association of farmers engaged in agricultural or aquacultural farming operations. Although the non-profit organizational structure is not a requirement for On Farm borrowers, they must operate the housing without generating profit.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B22C07-2304-47EE-9DBE-D2FDF6B31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BAFDC-492D-CB4D-B02A-4A44B4604C8A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3831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50C79-2516-1146-95D6-5E843BA25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Farm Labor Housing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FDE48F-965B-1545-8D86-E1FDF3DC8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9543"/>
            <a:ext cx="10515600" cy="487845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How do we get started?</a:t>
            </a:r>
          </a:p>
          <a:p>
            <a:pPr marL="0" indent="0">
              <a:buNone/>
            </a:pPr>
            <a:br>
              <a:rPr lang="en-US" dirty="0"/>
            </a:br>
            <a:r>
              <a:rPr lang="en-US" dirty="0"/>
              <a:t>For Off Farm Labor Housing, a two-phase application process starts with pre-applications accepted on an annual basis in response to a NOSA in the Federal Register. Selected pre-applications are invited to submit final applications.  Pre-applications are selected and funded in the month of September.  Full applications are due 60 days after notification of the pre-application selection.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For On Farm Labor Housing, the application period is open year-round.  Applications are submitted to the RD State Office where the proposed project is located. On Farm Labor Housing loan applications are processed on a first-come, first-served basis. Handbook 1-3560, 12.15 ON-FARM LABOR HOUSING LOAN CHECKLIST, outlines the requirements for a On Farm loan application.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What if I need help developing an application?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dirty="0"/>
              <a:t>RD offers no-cost help developing applications through Technical Assistance (TA) providers.  For the TA provider that services your area please contact your RD State Office or CB Alonso, </a:t>
            </a:r>
            <a:r>
              <a:rPr lang="en-US" dirty="0">
                <a:hlinkClick r:id="rId2"/>
              </a:rPr>
              <a:t>cb.alonso@usda.gov</a:t>
            </a:r>
            <a:r>
              <a:rPr lang="en-US" dirty="0"/>
              <a:t> at the  National Office.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B22C07-2304-47EE-9DBE-D2FDF6B31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BAFDC-492D-CB4D-B02A-4A44B4604C8A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3685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50C79-2516-1146-95D6-5E843BA25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Farm Labor Housing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FDE48F-965B-1545-8D86-E1FDF3DC8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9543"/>
            <a:ext cx="10515600" cy="48784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Farm Labor Housing Portfolio Overview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B22C07-2304-47EE-9DBE-D2FDF6B31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BAFDC-492D-CB4D-B02A-4A44B4604C8A}" type="slidenum">
              <a:rPr lang="en-US" smtClean="0"/>
              <a:t>9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D70C9C8-A03E-4F7D-ADB3-67BE0B819A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1297886"/>
              </p:ext>
            </p:extLst>
          </p:nvPr>
        </p:nvGraphicFramePr>
        <p:xfrm>
          <a:off x="877078" y="2789853"/>
          <a:ext cx="7781730" cy="26685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96955">
                  <a:extLst>
                    <a:ext uri="{9D8B030D-6E8A-4147-A177-3AD203B41FA5}">
                      <a16:colId xmlns:a16="http://schemas.microsoft.com/office/drawing/2014/main" val="1435757712"/>
                    </a:ext>
                  </a:extLst>
                </a:gridCol>
                <a:gridCol w="1823256">
                  <a:extLst>
                    <a:ext uri="{9D8B030D-6E8A-4147-A177-3AD203B41FA5}">
                      <a16:colId xmlns:a16="http://schemas.microsoft.com/office/drawing/2014/main" val="1632327100"/>
                    </a:ext>
                  </a:extLst>
                </a:gridCol>
                <a:gridCol w="1108990">
                  <a:extLst>
                    <a:ext uri="{9D8B030D-6E8A-4147-A177-3AD203B41FA5}">
                      <a16:colId xmlns:a16="http://schemas.microsoft.com/office/drawing/2014/main" val="164041260"/>
                    </a:ext>
                  </a:extLst>
                </a:gridCol>
                <a:gridCol w="2114601">
                  <a:extLst>
                    <a:ext uri="{9D8B030D-6E8A-4147-A177-3AD203B41FA5}">
                      <a16:colId xmlns:a16="http://schemas.microsoft.com/office/drawing/2014/main" val="1821262060"/>
                    </a:ext>
                  </a:extLst>
                </a:gridCol>
                <a:gridCol w="1437928">
                  <a:extLst>
                    <a:ext uri="{9D8B030D-6E8A-4147-A177-3AD203B41FA5}">
                      <a16:colId xmlns:a16="http://schemas.microsoft.com/office/drawing/2014/main" val="3766137206"/>
                    </a:ext>
                  </a:extLst>
                </a:gridCol>
              </a:tblGrid>
              <a:tr h="98669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Type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Projects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RA Units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Total Units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Average Total Units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15146807"/>
                  </a:ext>
                </a:extLst>
              </a:tr>
              <a:tr h="56062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Off Farm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310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11,831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16,467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53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66520916"/>
                  </a:ext>
                </a:extLst>
              </a:tr>
              <a:tr h="56062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On Farm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214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-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432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71949407"/>
                  </a:ext>
                </a:extLst>
              </a:tr>
              <a:tr h="56062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Grand Total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524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11,831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16,899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82724378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8A2110E1-030C-4DC5-BEB3-DF2E741F1C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503" y="3132921"/>
            <a:ext cx="18044591" cy="1345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3233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3003</TotalTime>
  <Words>935</Words>
  <Application>Microsoft Office PowerPoint</Application>
  <PresentationFormat>Widescreen</PresentationFormat>
  <Paragraphs>521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Rural Housing Service Multi-Family Housing Farm Labor Housing  Presented by  Bruce Lammers, Rural Housing Service Administrator</vt:lpstr>
      <vt:lpstr>Farm Labor Housing: Section 514</vt:lpstr>
      <vt:lpstr>Farm Labor Housing</vt:lpstr>
      <vt:lpstr>Farm Labor Housing</vt:lpstr>
      <vt:lpstr>Farm Labor Housing</vt:lpstr>
      <vt:lpstr>Farm Labor Housing</vt:lpstr>
      <vt:lpstr>Farm Labor Housing</vt:lpstr>
      <vt:lpstr>Farm Labor Housing</vt:lpstr>
      <vt:lpstr>Farm Labor Housing</vt:lpstr>
      <vt:lpstr>Farm Labor Housing</vt:lpstr>
      <vt:lpstr>Farm Labor Housing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Michelle Delabrer</dc:creator>
  <cp:lastModifiedBy>Hughes, Darrell A - AMS</cp:lastModifiedBy>
  <cp:revision>145</cp:revision>
  <cp:lastPrinted>2019-08-08T11:49:21Z</cp:lastPrinted>
  <dcterms:created xsi:type="dcterms:W3CDTF">2019-02-01T15:35:23Z</dcterms:created>
  <dcterms:modified xsi:type="dcterms:W3CDTF">2019-08-09T19:00:43Z</dcterms:modified>
</cp:coreProperties>
</file>