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3" r:id="rId2"/>
    <p:sldMasterId id="2147483667" r:id="rId3"/>
    <p:sldMasterId id="2147483670" r:id="rId4"/>
    <p:sldMasterId id="2147483672" r:id="rId5"/>
    <p:sldMasterId id="2147483674" r:id="rId6"/>
  </p:sldMasterIdLst>
  <p:notesMasterIdLst>
    <p:notesMasterId r:id="rId37"/>
  </p:notesMasterIdLst>
  <p:handoutMasterIdLst>
    <p:handoutMasterId r:id="rId38"/>
  </p:handoutMasterIdLst>
  <p:sldIdLst>
    <p:sldId id="260" r:id="rId7"/>
    <p:sldId id="257" r:id="rId8"/>
    <p:sldId id="282" r:id="rId9"/>
    <p:sldId id="262" r:id="rId10"/>
    <p:sldId id="279" r:id="rId11"/>
    <p:sldId id="263" r:id="rId12"/>
    <p:sldId id="264" r:id="rId13"/>
    <p:sldId id="265" r:id="rId14"/>
    <p:sldId id="280" r:id="rId15"/>
    <p:sldId id="266" r:id="rId16"/>
    <p:sldId id="281" r:id="rId17"/>
    <p:sldId id="283" r:id="rId18"/>
    <p:sldId id="268" r:id="rId19"/>
    <p:sldId id="271" r:id="rId20"/>
    <p:sldId id="269" r:id="rId21"/>
    <p:sldId id="270" r:id="rId22"/>
    <p:sldId id="272" r:id="rId23"/>
    <p:sldId id="273" r:id="rId24"/>
    <p:sldId id="284" r:id="rId25"/>
    <p:sldId id="285" r:id="rId26"/>
    <p:sldId id="286" r:id="rId27"/>
    <p:sldId id="274" r:id="rId28"/>
    <p:sldId id="287" r:id="rId29"/>
    <p:sldId id="288" r:id="rId30"/>
    <p:sldId id="267" r:id="rId31"/>
    <p:sldId id="275" r:id="rId32"/>
    <p:sldId id="276" r:id="rId33"/>
    <p:sldId id="290" r:id="rId34"/>
    <p:sldId id="277" r:id="rId35"/>
    <p:sldId id="278"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323" autoAdjust="0"/>
  </p:normalViewPr>
  <p:slideViewPr>
    <p:cSldViewPr>
      <p:cViewPr>
        <p:scale>
          <a:sx n="100" d="100"/>
          <a:sy n="100" d="100"/>
        </p:scale>
        <p:origin x="-294"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2446" tIns="46223" rIns="92446" bIns="46223" rtlCol="0"/>
          <a:lstStyle>
            <a:lvl1pPr algn="r">
              <a:defRPr sz="1200"/>
            </a:lvl1pPr>
          </a:lstStyle>
          <a:p>
            <a:fld id="{7516F0CD-31E1-41CB-9720-CF489F5974FF}" type="datetimeFigureOut">
              <a:rPr lang="en-US" smtClean="0"/>
              <a:t>10/13/2015</a:t>
            </a:fld>
            <a:endParaRPr lang="en-US"/>
          </a:p>
        </p:txBody>
      </p:sp>
      <p:sp>
        <p:nvSpPr>
          <p:cNvPr id="4" name="Footer Placeholder 3"/>
          <p:cNvSpPr>
            <a:spLocks noGrp="1"/>
          </p:cNvSpPr>
          <p:nvPr>
            <p:ph type="ftr" sz="quarter" idx="2"/>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2446" tIns="46223" rIns="92446" bIns="46223" rtlCol="0" anchor="b"/>
          <a:lstStyle>
            <a:lvl1pPr algn="r">
              <a:defRPr sz="1200"/>
            </a:lvl1pPr>
          </a:lstStyle>
          <a:p>
            <a:fld id="{19A23059-A6FF-4F70-92C0-5D976D27AEF5}" type="slidenum">
              <a:rPr lang="en-US" smtClean="0"/>
              <a:t>‹#›</a:t>
            </a:fld>
            <a:endParaRPr lang="en-US"/>
          </a:p>
        </p:txBody>
      </p:sp>
    </p:spTree>
    <p:extLst>
      <p:ext uri="{BB962C8B-B14F-4D97-AF65-F5344CB8AC3E}">
        <p14:creationId xmlns:p14="http://schemas.microsoft.com/office/powerpoint/2010/main" val="1138043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1200"/>
            </a:lvl1pPr>
          </a:lstStyle>
          <a:p>
            <a:fld id="{3D36CB08-06BA-4DA6-9329-1E1EDAADF387}" type="datetimeFigureOut">
              <a:rPr lang="en-US" smtClean="0"/>
              <a:t>10/13/2015</a:t>
            </a:fld>
            <a:endParaRPr lang="en-US" dirty="0"/>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1200"/>
            </a:lvl1pPr>
          </a:lstStyle>
          <a:p>
            <a:fld id="{70DEC2E8-91D9-4C48-8679-6DBC158B10BC}" type="slidenum">
              <a:rPr lang="en-US" smtClean="0"/>
              <a:t>‹#›</a:t>
            </a:fld>
            <a:endParaRPr lang="en-US" dirty="0"/>
          </a:p>
        </p:txBody>
      </p:sp>
    </p:spTree>
    <p:extLst>
      <p:ext uri="{BB962C8B-B14F-4D97-AF65-F5344CB8AC3E}">
        <p14:creationId xmlns:p14="http://schemas.microsoft.com/office/powerpoint/2010/main" val="3338749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DEC2E8-91D9-4C48-8679-6DBC158B10BC}" type="slidenum">
              <a:rPr lang="en-US" smtClean="0"/>
              <a:t>6</a:t>
            </a:fld>
            <a:endParaRPr lang="en-US" dirty="0"/>
          </a:p>
        </p:txBody>
      </p:sp>
    </p:spTree>
    <p:extLst>
      <p:ext uri="{BB962C8B-B14F-4D97-AF65-F5344CB8AC3E}">
        <p14:creationId xmlns:p14="http://schemas.microsoft.com/office/powerpoint/2010/main" val="2647522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70DEC2E8-91D9-4C48-8679-6DBC158B10BC}" type="slidenum">
              <a:rPr lang="en-US" smtClean="0"/>
              <a:t>13</a:t>
            </a:fld>
            <a:endParaRPr lang="en-US" dirty="0"/>
          </a:p>
        </p:txBody>
      </p:sp>
    </p:spTree>
    <p:extLst>
      <p:ext uri="{BB962C8B-B14F-4D97-AF65-F5344CB8AC3E}">
        <p14:creationId xmlns:p14="http://schemas.microsoft.com/office/powerpoint/2010/main" val="221889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DEC2E8-91D9-4C48-8679-6DBC158B10BC}" type="slidenum">
              <a:rPr lang="en-US" smtClean="0"/>
              <a:t>25</a:t>
            </a:fld>
            <a:endParaRPr lang="en-US" dirty="0"/>
          </a:p>
        </p:txBody>
      </p:sp>
    </p:spTree>
    <p:extLst>
      <p:ext uri="{BB962C8B-B14F-4D97-AF65-F5344CB8AC3E}">
        <p14:creationId xmlns:p14="http://schemas.microsoft.com/office/powerpoint/2010/main" val="4237143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7817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lIns="64270" tIns="32135" rIns="64270" bIns="32135"/>
          <a:lstStyle/>
          <a:p>
            <a:r>
              <a:rPr lang="en-US" smtClean="0"/>
              <a:t>Click to edit Master title style</a:t>
            </a:r>
            <a:endParaRPr lang="en-US"/>
          </a:p>
        </p:txBody>
      </p:sp>
      <p:sp>
        <p:nvSpPr>
          <p:cNvPr id="3" name="Subtitle 2"/>
          <p:cNvSpPr>
            <a:spLocks noGrp="1"/>
          </p:cNvSpPr>
          <p:nvPr>
            <p:ph type="subTitle" idx="1"/>
          </p:nvPr>
        </p:nvSpPr>
        <p:spPr>
          <a:xfrm>
            <a:off x="1371824" y="3886653"/>
            <a:ext cx="6400354" cy="1752451"/>
          </a:xfrm>
          <a:prstGeom prst="rect">
            <a:avLst/>
          </a:prstGeom>
        </p:spPr>
        <p:txBody>
          <a:bodyPr lIns="64270" tIns="32135" rIns="64270" bIns="32135"/>
          <a:lstStyle>
            <a:lvl1pPr marL="0" indent="0" algn="ctr">
              <a:buNone/>
              <a:defRPr/>
            </a:lvl1pPr>
            <a:lvl2pPr marL="321357" indent="0" algn="ctr">
              <a:buNone/>
              <a:defRPr/>
            </a:lvl2pPr>
            <a:lvl3pPr marL="642717" indent="0" algn="ctr">
              <a:buNone/>
              <a:defRPr/>
            </a:lvl3pPr>
            <a:lvl4pPr marL="964075" indent="0" algn="ctr">
              <a:buNone/>
              <a:defRPr/>
            </a:lvl4pPr>
            <a:lvl5pPr marL="1285434" indent="0" algn="ctr">
              <a:buNone/>
              <a:defRPr/>
            </a:lvl5pPr>
            <a:lvl6pPr marL="1606794" indent="0" algn="ctr">
              <a:buNone/>
              <a:defRPr/>
            </a:lvl6pPr>
            <a:lvl7pPr marL="1928151" indent="0" algn="ctr">
              <a:buNone/>
              <a:defRPr/>
            </a:lvl7pPr>
            <a:lvl8pPr marL="2249511" indent="0" algn="ctr">
              <a:buNone/>
              <a:defRPr/>
            </a:lvl8pPr>
            <a:lvl9pPr marL="257087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69356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a:prstGeom prst="rect">
            <a:avLst/>
          </a:prstGeom>
        </p:spPr>
        <p:txBody>
          <a:bodyPr lIns="64270" tIns="32135" rIns="64270" bIns="32135"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a:prstGeom prst="rect">
            <a:avLst/>
          </a:prstGeom>
        </p:spPr>
        <p:txBody>
          <a:bodyPr lIns="64270" tIns="32135" rIns="64270" bIns="32135" anchor="b"/>
          <a:lstStyle>
            <a:lvl1pPr marL="0" indent="0">
              <a:buNone/>
              <a:defRPr sz="1400"/>
            </a:lvl1pPr>
            <a:lvl2pPr marL="321357" indent="0">
              <a:buNone/>
              <a:defRPr sz="1300"/>
            </a:lvl2pPr>
            <a:lvl3pPr marL="642717" indent="0">
              <a:buNone/>
              <a:defRPr sz="1100"/>
            </a:lvl3pPr>
            <a:lvl4pPr marL="964075" indent="0">
              <a:buNone/>
              <a:defRPr sz="1000"/>
            </a:lvl4pPr>
            <a:lvl5pPr marL="1285434" indent="0">
              <a:buNone/>
              <a:defRPr sz="1000"/>
            </a:lvl5pPr>
            <a:lvl6pPr marL="1606794" indent="0">
              <a:buNone/>
              <a:defRPr sz="1000"/>
            </a:lvl6pPr>
            <a:lvl7pPr marL="1928151" indent="0">
              <a:buNone/>
              <a:defRPr sz="1000"/>
            </a:lvl7pPr>
            <a:lvl8pPr marL="2249511" indent="0">
              <a:buNone/>
              <a:defRPr sz="1000"/>
            </a:lvl8pPr>
            <a:lvl9pPr marL="2570870" indent="0">
              <a:buNone/>
              <a:defRPr sz="1000"/>
            </a:lvl9pPr>
          </a:lstStyle>
          <a:p>
            <a:pPr lvl="0"/>
            <a:r>
              <a:rPr lang="en-US" smtClean="0"/>
              <a:t>Click to edit Master text styles</a:t>
            </a:r>
          </a:p>
        </p:txBody>
      </p:sp>
    </p:spTree>
    <p:extLst>
      <p:ext uri="{BB962C8B-B14F-4D97-AF65-F5344CB8AC3E}">
        <p14:creationId xmlns:p14="http://schemas.microsoft.com/office/powerpoint/2010/main" val="2464849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41848D7-1360-4A1F-9826-E40599BAE02E}" type="slidenum">
              <a:rPr lang="en-US" smtClean="0"/>
              <a:t>‹#›</a:t>
            </a:fld>
            <a:endParaRPr lang="en-US" dirty="0"/>
          </a:p>
        </p:txBody>
      </p:sp>
    </p:spTree>
    <p:extLst>
      <p:ext uri="{BB962C8B-B14F-4D97-AF65-F5344CB8AC3E}">
        <p14:creationId xmlns:p14="http://schemas.microsoft.com/office/powerpoint/2010/main" val="3308533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lIns="64284" tIns="32142" rIns="64284" bIns="32142"/>
          <a:lstStyle/>
          <a:p>
            <a:r>
              <a:rPr lang="en-US" smtClean="0"/>
              <a:t>Click to edit Master title style</a:t>
            </a:r>
            <a:endParaRPr lang="en-US"/>
          </a:p>
        </p:txBody>
      </p:sp>
      <p:sp>
        <p:nvSpPr>
          <p:cNvPr id="3" name="Subtitle 2"/>
          <p:cNvSpPr>
            <a:spLocks noGrp="1"/>
          </p:cNvSpPr>
          <p:nvPr>
            <p:ph type="subTitle" idx="1"/>
          </p:nvPr>
        </p:nvSpPr>
        <p:spPr>
          <a:xfrm>
            <a:off x="1371824" y="3886649"/>
            <a:ext cx="6400354" cy="1752451"/>
          </a:xfrm>
          <a:prstGeom prst="rect">
            <a:avLst/>
          </a:prstGeom>
        </p:spPr>
        <p:txBody>
          <a:bodyPr lIns="64284" tIns="32142" rIns="64284" bIns="32142"/>
          <a:lstStyle>
            <a:lvl1pPr marL="0" indent="0" algn="ctr">
              <a:buNone/>
              <a:defRPr/>
            </a:lvl1pPr>
            <a:lvl2pPr marL="321424" indent="0" algn="ctr">
              <a:buNone/>
              <a:defRPr/>
            </a:lvl2pPr>
            <a:lvl3pPr marL="642849" indent="0" algn="ctr">
              <a:buNone/>
              <a:defRPr/>
            </a:lvl3pPr>
            <a:lvl4pPr marL="964274" indent="0" algn="ctr">
              <a:buNone/>
              <a:defRPr/>
            </a:lvl4pPr>
            <a:lvl5pPr marL="1285697" indent="0" algn="ctr">
              <a:buNone/>
              <a:defRPr/>
            </a:lvl5pPr>
            <a:lvl6pPr marL="1607123" indent="0" algn="ctr">
              <a:buNone/>
              <a:defRPr/>
            </a:lvl6pPr>
            <a:lvl7pPr marL="1928546" indent="0" algn="ctr">
              <a:buNone/>
              <a:defRPr/>
            </a:lvl7pPr>
            <a:lvl8pPr marL="2249971" indent="0" algn="ctr">
              <a:buNone/>
              <a:defRPr/>
            </a:lvl8pPr>
            <a:lvl9pPr marL="2571396"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60489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a:prstGeom prst="rect">
            <a:avLst/>
          </a:prstGeom>
        </p:spPr>
        <p:txBody>
          <a:bodyPr lIns="64284" tIns="32142" rIns="64284" bIns="32142"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a:prstGeom prst="rect">
            <a:avLst/>
          </a:prstGeom>
        </p:spPr>
        <p:txBody>
          <a:bodyPr lIns="64284" tIns="32142" rIns="64284" bIns="32142" anchor="b"/>
          <a:lstStyle>
            <a:lvl1pPr marL="0" indent="0">
              <a:buNone/>
              <a:defRPr sz="1400"/>
            </a:lvl1pPr>
            <a:lvl2pPr marL="321424" indent="0">
              <a:buNone/>
              <a:defRPr sz="1300"/>
            </a:lvl2pPr>
            <a:lvl3pPr marL="642849" indent="0">
              <a:buNone/>
              <a:defRPr sz="1100"/>
            </a:lvl3pPr>
            <a:lvl4pPr marL="964274" indent="0">
              <a:buNone/>
              <a:defRPr sz="1000"/>
            </a:lvl4pPr>
            <a:lvl5pPr marL="1285697" indent="0">
              <a:buNone/>
              <a:defRPr sz="1000"/>
            </a:lvl5pPr>
            <a:lvl6pPr marL="1607123" indent="0">
              <a:buNone/>
              <a:defRPr sz="1000"/>
            </a:lvl6pPr>
            <a:lvl7pPr marL="1928546" indent="0">
              <a:buNone/>
              <a:defRPr sz="1000"/>
            </a:lvl7pPr>
            <a:lvl8pPr marL="2249971" indent="0">
              <a:buNone/>
              <a:defRPr sz="1000"/>
            </a:lvl8pPr>
            <a:lvl9pPr marL="2571396" indent="0">
              <a:buNone/>
              <a:defRPr sz="1000"/>
            </a:lvl9pPr>
          </a:lstStyle>
          <a:p>
            <a:pPr lvl="0"/>
            <a:r>
              <a:rPr lang="en-US" smtClean="0"/>
              <a:t>Click to edit Master text styles</a:t>
            </a:r>
          </a:p>
        </p:txBody>
      </p:sp>
    </p:spTree>
    <p:extLst>
      <p:ext uri="{BB962C8B-B14F-4D97-AF65-F5344CB8AC3E}">
        <p14:creationId xmlns:p14="http://schemas.microsoft.com/office/powerpoint/2010/main" val="2429606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4574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lIns="64281" tIns="32140" rIns="64281" bIns="32140"/>
          <a:lstStyle/>
          <a:p>
            <a:r>
              <a:rPr lang="en-US" smtClean="0"/>
              <a:t>Click to edit Master title style</a:t>
            </a:r>
            <a:endParaRPr lang="en-US"/>
          </a:p>
        </p:txBody>
      </p:sp>
      <p:sp>
        <p:nvSpPr>
          <p:cNvPr id="3" name="Subtitle 2"/>
          <p:cNvSpPr>
            <a:spLocks noGrp="1"/>
          </p:cNvSpPr>
          <p:nvPr>
            <p:ph type="subTitle" idx="1"/>
          </p:nvPr>
        </p:nvSpPr>
        <p:spPr>
          <a:xfrm>
            <a:off x="1371824" y="3886650"/>
            <a:ext cx="6400354" cy="1752451"/>
          </a:xfrm>
          <a:prstGeom prst="rect">
            <a:avLst/>
          </a:prstGeom>
        </p:spPr>
        <p:txBody>
          <a:bodyPr lIns="64281" tIns="32140" rIns="64281" bIns="32140"/>
          <a:lstStyle>
            <a:lvl1pPr marL="0" indent="0" algn="ctr">
              <a:buNone/>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78291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lIns="64281" tIns="32140" rIns="64281" bIns="32140"/>
          <a:lstStyle/>
          <a:p>
            <a:r>
              <a:rPr lang="en-US" smtClean="0"/>
              <a:t>Click to edit Master title style</a:t>
            </a:r>
            <a:endParaRPr lang="en-US"/>
          </a:p>
        </p:txBody>
      </p:sp>
      <p:sp>
        <p:nvSpPr>
          <p:cNvPr id="3" name="Content Placeholder 2"/>
          <p:cNvSpPr>
            <a:spLocks noGrp="1"/>
          </p:cNvSpPr>
          <p:nvPr>
            <p:ph idx="1"/>
          </p:nvPr>
        </p:nvSpPr>
        <p:spPr>
          <a:xfrm>
            <a:off x="457647" y="1600650"/>
            <a:ext cx="8228707" cy="4525119"/>
          </a:xfrm>
          <a:prstGeom prst="rect">
            <a:avLst/>
          </a:prstGeom>
        </p:spPr>
        <p:txBody>
          <a:bodyPr lIns="64281" tIns="32140" rIns="64281" bIns="3214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6094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8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0382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8.xml"/><Relationship Id="rId5" Type="http://schemas.openxmlformats.org/officeDocument/2006/relationships/image" Target="../media/image6.jpeg"/><Relationship Id="rId4" Type="http://schemas.openxmlformats.org/officeDocument/2006/relationships/image" Target="../media/image5.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5.xml"/><Relationship Id="rId1" Type="http://schemas.openxmlformats.org/officeDocument/2006/relationships/slideLayout" Target="../slideLayouts/slideLayout9.xml"/><Relationship Id="rId5" Type="http://schemas.openxmlformats.org/officeDocument/2006/relationships/image" Target="../media/image8.jpeg"/><Relationship Id="rId4" Type="http://schemas.openxmlformats.org/officeDocument/2006/relationships/image" Target="../media/image7.jpe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7" Type="http://schemas.openxmlformats.org/officeDocument/2006/relationships/image" Target="../media/image4.jpe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pic>
        <p:nvPicPr>
          <p:cNvPr id="6148"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3177" t="12879" r="3177"/>
          <a:stretch/>
        </p:blipFill>
        <p:spPr bwMode="auto">
          <a:xfrm>
            <a:off x="0" y="0"/>
            <a:ext cx="9144000" cy="61614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defTabSz="410751" rtl="0" eaLnBrk="1" fontAlgn="base" hangingPunct="1">
        <a:spcBef>
          <a:spcPct val="0"/>
        </a:spcBef>
        <a:spcAft>
          <a:spcPct val="0"/>
        </a:spcAft>
        <a:defRPr sz="5600">
          <a:solidFill>
            <a:srgbClr val="000000"/>
          </a:solidFill>
          <a:latin typeface="+mj-lt"/>
          <a:ea typeface="+mj-ea"/>
          <a:cs typeface="+mj-cs"/>
          <a:sym typeface="Helvetica Light" charset="0"/>
        </a:defRPr>
      </a:lvl1pPr>
      <a:lvl2pPr algn="ctr" defTabSz="410751"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751"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751"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751"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457" algn="ctr" defTabSz="410751"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915" algn="ctr" defTabSz="410751"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372" algn="ctr" defTabSz="410751"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829" algn="ctr" defTabSz="410751"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algn="l" defTabSz="410751" rtl="0" eaLnBrk="1" fontAlgn="base" hangingPunct="1">
        <a:spcBef>
          <a:spcPts val="2953"/>
        </a:spcBef>
        <a:spcAft>
          <a:spcPct val="0"/>
        </a:spcAft>
        <a:defRPr sz="2500">
          <a:solidFill>
            <a:srgbClr val="000000"/>
          </a:solidFill>
          <a:latin typeface="+mn-lt"/>
          <a:ea typeface="+mn-ea"/>
          <a:cs typeface="+mn-cs"/>
          <a:sym typeface="Helvetica Light" charset="0"/>
        </a:defRPr>
      </a:lvl1pPr>
      <a:lvl2pPr marL="160729" algn="l" defTabSz="410751" rtl="0" eaLnBrk="1" fontAlgn="base" hangingPunct="1">
        <a:spcBef>
          <a:spcPts val="2953"/>
        </a:spcBef>
        <a:spcAft>
          <a:spcPct val="0"/>
        </a:spcAft>
        <a:defRPr sz="2500">
          <a:solidFill>
            <a:srgbClr val="000000"/>
          </a:solidFill>
          <a:latin typeface="+mn-lt"/>
          <a:ea typeface="+mn-ea"/>
          <a:cs typeface="+mn-cs"/>
          <a:sym typeface="Helvetica Light" charset="0"/>
        </a:defRPr>
      </a:lvl2pPr>
      <a:lvl3pPr marL="321457" algn="l" defTabSz="410751" rtl="0" eaLnBrk="1" fontAlgn="base" hangingPunct="1">
        <a:spcBef>
          <a:spcPts val="2953"/>
        </a:spcBef>
        <a:spcAft>
          <a:spcPct val="0"/>
        </a:spcAft>
        <a:defRPr sz="2500">
          <a:solidFill>
            <a:srgbClr val="000000"/>
          </a:solidFill>
          <a:latin typeface="+mn-lt"/>
          <a:ea typeface="+mn-ea"/>
          <a:cs typeface="+mn-cs"/>
          <a:sym typeface="Helvetica Light" charset="0"/>
        </a:defRPr>
      </a:lvl3pPr>
      <a:lvl4pPr marL="482186" algn="l" defTabSz="410751" rtl="0" eaLnBrk="1" fontAlgn="base" hangingPunct="1">
        <a:spcBef>
          <a:spcPts val="2953"/>
        </a:spcBef>
        <a:spcAft>
          <a:spcPct val="0"/>
        </a:spcAft>
        <a:defRPr sz="2500">
          <a:solidFill>
            <a:srgbClr val="000000"/>
          </a:solidFill>
          <a:latin typeface="+mn-lt"/>
          <a:ea typeface="+mn-ea"/>
          <a:cs typeface="+mn-cs"/>
          <a:sym typeface="Helvetica Light" charset="0"/>
        </a:defRPr>
      </a:lvl4pPr>
      <a:lvl5pPr marL="642915" algn="l" defTabSz="410751" rtl="0" eaLnBrk="1" fontAlgn="base" hangingPunct="1">
        <a:spcBef>
          <a:spcPts val="2953"/>
        </a:spcBef>
        <a:spcAft>
          <a:spcPct val="0"/>
        </a:spcAft>
        <a:defRPr sz="2500">
          <a:solidFill>
            <a:srgbClr val="000000"/>
          </a:solidFill>
          <a:latin typeface="+mn-lt"/>
          <a:ea typeface="+mn-ea"/>
          <a:cs typeface="+mn-cs"/>
          <a:sym typeface="Helvetica Light" charset="0"/>
        </a:defRPr>
      </a:lvl5pPr>
      <a:lvl6pPr marL="964372" algn="l" defTabSz="410751" rtl="0" eaLnBrk="1" fontAlgn="base" hangingPunct="1">
        <a:spcBef>
          <a:spcPts val="2953"/>
        </a:spcBef>
        <a:spcAft>
          <a:spcPct val="0"/>
        </a:spcAft>
        <a:defRPr sz="2500">
          <a:solidFill>
            <a:srgbClr val="000000"/>
          </a:solidFill>
          <a:latin typeface="+mn-lt"/>
          <a:ea typeface="+mn-ea"/>
          <a:cs typeface="+mn-cs"/>
          <a:sym typeface="Helvetica Light" charset="0"/>
        </a:defRPr>
      </a:lvl6pPr>
      <a:lvl7pPr marL="1285829" algn="l" defTabSz="410751" rtl="0" eaLnBrk="1" fontAlgn="base" hangingPunct="1">
        <a:spcBef>
          <a:spcPts val="2953"/>
        </a:spcBef>
        <a:spcAft>
          <a:spcPct val="0"/>
        </a:spcAft>
        <a:defRPr sz="2500">
          <a:solidFill>
            <a:srgbClr val="000000"/>
          </a:solidFill>
          <a:latin typeface="+mn-lt"/>
          <a:ea typeface="+mn-ea"/>
          <a:cs typeface="+mn-cs"/>
          <a:sym typeface="Helvetica Light" charset="0"/>
        </a:defRPr>
      </a:lvl7pPr>
      <a:lvl8pPr marL="1607287" algn="l" defTabSz="410751" rtl="0" eaLnBrk="1" fontAlgn="base" hangingPunct="1">
        <a:spcBef>
          <a:spcPts val="2953"/>
        </a:spcBef>
        <a:spcAft>
          <a:spcPct val="0"/>
        </a:spcAft>
        <a:defRPr sz="2500">
          <a:solidFill>
            <a:srgbClr val="000000"/>
          </a:solidFill>
          <a:latin typeface="+mn-lt"/>
          <a:ea typeface="+mn-ea"/>
          <a:cs typeface="+mn-cs"/>
          <a:sym typeface="Helvetica Light" charset="0"/>
        </a:defRPr>
      </a:lvl8pPr>
      <a:lvl9pPr marL="1928744" algn="l" defTabSz="410751" rtl="0" eaLnBrk="1" fontAlgn="base" hangingPunct="1">
        <a:spcBef>
          <a:spcPts val="2953"/>
        </a:spcBef>
        <a:spcAft>
          <a:spcPct val="0"/>
        </a:spcAft>
        <a:defRPr sz="2500">
          <a:solidFill>
            <a:srgbClr val="000000"/>
          </a:solidFill>
          <a:latin typeface="+mn-lt"/>
          <a:ea typeface="+mn-ea"/>
          <a:cs typeface="+mn-cs"/>
          <a:sym typeface="Helvetica Light" charset="0"/>
        </a:defRPr>
      </a:lvl9pPr>
    </p:bodyStyle>
    <p:otherStyle>
      <a:defPPr>
        <a:defRPr lang="en-US"/>
      </a:defPPr>
      <a:lvl1pPr marL="0" algn="l" defTabSz="642915" rtl="0" eaLnBrk="1" latinLnBrk="0" hangingPunct="1">
        <a:defRPr sz="1300" kern="1200">
          <a:solidFill>
            <a:schemeClr val="tx1"/>
          </a:solidFill>
          <a:latin typeface="+mn-lt"/>
          <a:ea typeface="+mn-ea"/>
          <a:cs typeface="+mn-cs"/>
        </a:defRPr>
      </a:lvl1pPr>
      <a:lvl2pPr marL="321457" algn="l" defTabSz="642915" rtl="0" eaLnBrk="1" latinLnBrk="0" hangingPunct="1">
        <a:defRPr sz="1300" kern="1200">
          <a:solidFill>
            <a:schemeClr val="tx1"/>
          </a:solidFill>
          <a:latin typeface="+mn-lt"/>
          <a:ea typeface="+mn-ea"/>
          <a:cs typeface="+mn-cs"/>
        </a:defRPr>
      </a:lvl2pPr>
      <a:lvl3pPr marL="642915" algn="l" defTabSz="642915" rtl="0" eaLnBrk="1" latinLnBrk="0" hangingPunct="1">
        <a:defRPr sz="1300" kern="1200">
          <a:solidFill>
            <a:schemeClr val="tx1"/>
          </a:solidFill>
          <a:latin typeface="+mn-lt"/>
          <a:ea typeface="+mn-ea"/>
          <a:cs typeface="+mn-cs"/>
        </a:defRPr>
      </a:lvl3pPr>
      <a:lvl4pPr marL="964372" algn="l" defTabSz="642915" rtl="0" eaLnBrk="1" latinLnBrk="0" hangingPunct="1">
        <a:defRPr sz="1300" kern="1200">
          <a:solidFill>
            <a:schemeClr val="tx1"/>
          </a:solidFill>
          <a:latin typeface="+mn-lt"/>
          <a:ea typeface="+mn-ea"/>
          <a:cs typeface="+mn-cs"/>
        </a:defRPr>
      </a:lvl4pPr>
      <a:lvl5pPr marL="1285829" algn="l" defTabSz="642915" rtl="0" eaLnBrk="1" latinLnBrk="0" hangingPunct="1">
        <a:defRPr sz="1300" kern="1200">
          <a:solidFill>
            <a:schemeClr val="tx1"/>
          </a:solidFill>
          <a:latin typeface="+mn-lt"/>
          <a:ea typeface="+mn-ea"/>
          <a:cs typeface="+mn-cs"/>
        </a:defRPr>
      </a:lvl5pPr>
      <a:lvl6pPr marL="1607287" algn="l" defTabSz="642915" rtl="0" eaLnBrk="1" latinLnBrk="0" hangingPunct="1">
        <a:defRPr sz="1300" kern="1200">
          <a:solidFill>
            <a:schemeClr val="tx1"/>
          </a:solidFill>
          <a:latin typeface="+mn-lt"/>
          <a:ea typeface="+mn-ea"/>
          <a:cs typeface="+mn-cs"/>
        </a:defRPr>
      </a:lvl6pPr>
      <a:lvl7pPr marL="1928744" algn="l" defTabSz="642915" rtl="0" eaLnBrk="1" latinLnBrk="0" hangingPunct="1">
        <a:defRPr sz="1300" kern="1200">
          <a:solidFill>
            <a:schemeClr val="tx1"/>
          </a:solidFill>
          <a:latin typeface="+mn-lt"/>
          <a:ea typeface="+mn-ea"/>
          <a:cs typeface="+mn-cs"/>
        </a:defRPr>
      </a:lvl7pPr>
      <a:lvl8pPr marL="2250201" algn="l" defTabSz="642915" rtl="0" eaLnBrk="1" latinLnBrk="0" hangingPunct="1">
        <a:defRPr sz="1300" kern="1200">
          <a:solidFill>
            <a:schemeClr val="tx1"/>
          </a:solidFill>
          <a:latin typeface="+mn-lt"/>
          <a:ea typeface="+mn-ea"/>
          <a:cs typeface="+mn-cs"/>
        </a:defRPr>
      </a:lvl8pPr>
      <a:lvl9pPr marL="2571659" algn="l" defTabSz="642915"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pic>
        <p:nvPicPr>
          <p:cNvPr id="6148" name="Picture 3" descr="Template Assets-02.jpg"/>
          <p:cNvPicPr>
            <a:picLocks noChangeAspect="1"/>
          </p:cNvPicPr>
          <p:nvPr/>
        </p:nvPicPr>
        <p:blipFill>
          <a:blip r:embed="rId5" cstate="print">
            <a:extLst>
              <a:ext uri="{28A0092B-C50C-407E-A947-70E740481C1C}">
                <a14:useLocalDpi xmlns:a14="http://schemas.microsoft.com/office/drawing/2010/main" val="0"/>
              </a:ext>
            </a:extLst>
          </a:blip>
          <a:srcRect l="2977" t="2443" r="2899" b="5728"/>
          <a:stretch>
            <a:fillRect/>
          </a:stretch>
        </p:blipFill>
        <p:spPr bwMode="auto">
          <a:xfrm>
            <a:off x="-4465" y="-7814"/>
            <a:ext cx="9152930" cy="21576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0224603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hf hdr="0" ftr="0" dt="0"/>
  <p:txStyles>
    <p:titleStyle>
      <a:lvl1pPr algn="ctr" defTabSz="410730" rtl="0" eaLnBrk="1" fontAlgn="base" hangingPunct="1">
        <a:spcBef>
          <a:spcPct val="0"/>
        </a:spcBef>
        <a:spcAft>
          <a:spcPct val="0"/>
        </a:spcAft>
        <a:defRPr sz="5600">
          <a:solidFill>
            <a:srgbClr val="000000"/>
          </a:solidFill>
          <a:latin typeface="+mj-lt"/>
          <a:ea typeface="+mj-ea"/>
          <a:cs typeface="+mj-cs"/>
          <a:sym typeface="Helvetica Light" charset="0"/>
        </a:defRPr>
      </a:lvl1pPr>
      <a:lvl2pPr algn="ctr" defTabSz="410730"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730"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730"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730"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440" algn="ctr" defTabSz="410730"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882" algn="ctr" defTabSz="410730"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323" algn="ctr" defTabSz="410730"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763" algn="ctr" defTabSz="410730"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algn="l" defTabSz="410730" rtl="0" eaLnBrk="1" fontAlgn="base" hangingPunct="1">
        <a:spcBef>
          <a:spcPts val="2953"/>
        </a:spcBef>
        <a:spcAft>
          <a:spcPct val="0"/>
        </a:spcAft>
        <a:defRPr sz="2500">
          <a:solidFill>
            <a:srgbClr val="000000"/>
          </a:solidFill>
          <a:latin typeface="+mn-lt"/>
          <a:ea typeface="+mn-ea"/>
          <a:cs typeface="+mn-cs"/>
          <a:sym typeface="Helvetica Light" charset="0"/>
        </a:defRPr>
      </a:lvl1pPr>
      <a:lvl2pPr marL="160721" algn="l" defTabSz="410730" rtl="0" eaLnBrk="1" fontAlgn="base" hangingPunct="1">
        <a:spcBef>
          <a:spcPts val="2953"/>
        </a:spcBef>
        <a:spcAft>
          <a:spcPct val="0"/>
        </a:spcAft>
        <a:defRPr sz="2500">
          <a:solidFill>
            <a:srgbClr val="000000"/>
          </a:solidFill>
          <a:latin typeface="+mn-lt"/>
          <a:ea typeface="+mn-ea"/>
          <a:cs typeface="+mn-cs"/>
          <a:sym typeface="Helvetica Light" charset="0"/>
        </a:defRPr>
      </a:lvl2pPr>
      <a:lvl3pPr marL="321440" algn="l" defTabSz="410730" rtl="0" eaLnBrk="1" fontAlgn="base" hangingPunct="1">
        <a:spcBef>
          <a:spcPts val="2953"/>
        </a:spcBef>
        <a:spcAft>
          <a:spcPct val="0"/>
        </a:spcAft>
        <a:defRPr sz="2500">
          <a:solidFill>
            <a:srgbClr val="000000"/>
          </a:solidFill>
          <a:latin typeface="+mn-lt"/>
          <a:ea typeface="+mn-ea"/>
          <a:cs typeface="+mn-cs"/>
          <a:sym typeface="Helvetica Light" charset="0"/>
        </a:defRPr>
      </a:lvl3pPr>
      <a:lvl4pPr marL="482161" algn="l" defTabSz="410730" rtl="0" eaLnBrk="1" fontAlgn="base" hangingPunct="1">
        <a:spcBef>
          <a:spcPts val="2953"/>
        </a:spcBef>
        <a:spcAft>
          <a:spcPct val="0"/>
        </a:spcAft>
        <a:defRPr sz="2500">
          <a:solidFill>
            <a:srgbClr val="000000"/>
          </a:solidFill>
          <a:latin typeface="+mn-lt"/>
          <a:ea typeface="+mn-ea"/>
          <a:cs typeface="+mn-cs"/>
          <a:sym typeface="Helvetica Light" charset="0"/>
        </a:defRPr>
      </a:lvl4pPr>
      <a:lvl5pPr marL="642882" algn="l" defTabSz="410730" rtl="0" eaLnBrk="1" fontAlgn="base" hangingPunct="1">
        <a:spcBef>
          <a:spcPts val="2953"/>
        </a:spcBef>
        <a:spcAft>
          <a:spcPct val="0"/>
        </a:spcAft>
        <a:defRPr sz="2500">
          <a:solidFill>
            <a:srgbClr val="000000"/>
          </a:solidFill>
          <a:latin typeface="+mn-lt"/>
          <a:ea typeface="+mn-ea"/>
          <a:cs typeface="+mn-cs"/>
          <a:sym typeface="Helvetica Light" charset="0"/>
        </a:defRPr>
      </a:lvl5pPr>
      <a:lvl6pPr marL="964323" algn="l" defTabSz="410730" rtl="0" eaLnBrk="1" fontAlgn="base" hangingPunct="1">
        <a:spcBef>
          <a:spcPts val="2953"/>
        </a:spcBef>
        <a:spcAft>
          <a:spcPct val="0"/>
        </a:spcAft>
        <a:defRPr sz="2500">
          <a:solidFill>
            <a:srgbClr val="000000"/>
          </a:solidFill>
          <a:latin typeface="+mn-lt"/>
          <a:ea typeface="+mn-ea"/>
          <a:cs typeface="+mn-cs"/>
          <a:sym typeface="Helvetica Light" charset="0"/>
        </a:defRPr>
      </a:lvl6pPr>
      <a:lvl7pPr marL="1285763" algn="l" defTabSz="410730" rtl="0" eaLnBrk="1" fontAlgn="base" hangingPunct="1">
        <a:spcBef>
          <a:spcPts val="2953"/>
        </a:spcBef>
        <a:spcAft>
          <a:spcPct val="0"/>
        </a:spcAft>
        <a:defRPr sz="2500">
          <a:solidFill>
            <a:srgbClr val="000000"/>
          </a:solidFill>
          <a:latin typeface="+mn-lt"/>
          <a:ea typeface="+mn-ea"/>
          <a:cs typeface="+mn-cs"/>
          <a:sym typeface="Helvetica Light" charset="0"/>
        </a:defRPr>
      </a:lvl7pPr>
      <a:lvl8pPr marL="1607205" algn="l" defTabSz="410730" rtl="0" eaLnBrk="1" fontAlgn="base" hangingPunct="1">
        <a:spcBef>
          <a:spcPts val="2953"/>
        </a:spcBef>
        <a:spcAft>
          <a:spcPct val="0"/>
        </a:spcAft>
        <a:defRPr sz="2500">
          <a:solidFill>
            <a:srgbClr val="000000"/>
          </a:solidFill>
          <a:latin typeface="+mn-lt"/>
          <a:ea typeface="+mn-ea"/>
          <a:cs typeface="+mn-cs"/>
          <a:sym typeface="Helvetica Light" charset="0"/>
        </a:defRPr>
      </a:lvl8pPr>
      <a:lvl9pPr marL="1928645" algn="l" defTabSz="410730" rtl="0" eaLnBrk="1" fontAlgn="base" hangingPunct="1">
        <a:spcBef>
          <a:spcPts val="2953"/>
        </a:spcBef>
        <a:spcAft>
          <a:spcPct val="0"/>
        </a:spcAft>
        <a:defRPr sz="2500">
          <a:solidFill>
            <a:srgbClr val="000000"/>
          </a:solidFill>
          <a:latin typeface="+mn-lt"/>
          <a:ea typeface="+mn-ea"/>
          <a:cs typeface="+mn-cs"/>
          <a:sym typeface="Helvetica Light" charset="0"/>
        </a:defRPr>
      </a:lvl9pPr>
    </p:bodyStyle>
    <p:otherStyle>
      <a:defPPr>
        <a:defRPr lang="en-US"/>
      </a:defPPr>
      <a:lvl1pPr marL="0" algn="l" defTabSz="642882" rtl="0" eaLnBrk="1" latinLnBrk="0" hangingPunct="1">
        <a:defRPr sz="1300" kern="1200">
          <a:solidFill>
            <a:schemeClr val="tx1"/>
          </a:solidFill>
          <a:latin typeface="+mn-lt"/>
          <a:ea typeface="+mn-ea"/>
          <a:cs typeface="+mn-cs"/>
        </a:defRPr>
      </a:lvl1pPr>
      <a:lvl2pPr marL="321440" algn="l" defTabSz="642882" rtl="0" eaLnBrk="1" latinLnBrk="0" hangingPunct="1">
        <a:defRPr sz="1300" kern="1200">
          <a:solidFill>
            <a:schemeClr val="tx1"/>
          </a:solidFill>
          <a:latin typeface="+mn-lt"/>
          <a:ea typeface="+mn-ea"/>
          <a:cs typeface="+mn-cs"/>
        </a:defRPr>
      </a:lvl2pPr>
      <a:lvl3pPr marL="642882" algn="l" defTabSz="642882" rtl="0" eaLnBrk="1" latinLnBrk="0" hangingPunct="1">
        <a:defRPr sz="1300" kern="1200">
          <a:solidFill>
            <a:schemeClr val="tx1"/>
          </a:solidFill>
          <a:latin typeface="+mn-lt"/>
          <a:ea typeface="+mn-ea"/>
          <a:cs typeface="+mn-cs"/>
        </a:defRPr>
      </a:lvl3pPr>
      <a:lvl4pPr marL="964323" algn="l" defTabSz="642882" rtl="0" eaLnBrk="1" latinLnBrk="0" hangingPunct="1">
        <a:defRPr sz="1300" kern="1200">
          <a:solidFill>
            <a:schemeClr val="tx1"/>
          </a:solidFill>
          <a:latin typeface="+mn-lt"/>
          <a:ea typeface="+mn-ea"/>
          <a:cs typeface="+mn-cs"/>
        </a:defRPr>
      </a:lvl4pPr>
      <a:lvl5pPr marL="1285763" algn="l" defTabSz="642882" rtl="0" eaLnBrk="1" latinLnBrk="0" hangingPunct="1">
        <a:defRPr sz="1300" kern="1200">
          <a:solidFill>
            <a:schemeClr val="tx1"/>
          </a:solidFill>
          <a:latin typeface="+mn-lt"/>
          <a:ea typeface="+mn-ea"/>
          <a:cs typeface="+mn-cs"/>
        </a:defRPr>
      </a:lvl5pPr>
      <a:lvl6pPr marL="1607205" algn="l" defTabSz="642882" rtl="0" eaLnBrk="1" latinLnBrk="0" hangingPunct="1">
        <a:defRPr sz="1300" kern="1200">
          <a:solidFill>
            <a:schemeClr val="tx1"/>
          </a:solidFill>
          <a:latin typeface="+mn-lt"/>
          <a:ea typeface="+mn-ea"/>
          <a:cs typeface="+mn-cs"/>
        </a:defRPr>
      </a:lvl6pPr>
      <a:lvl7pPr marL="1928645" algn="l" defTabSz="642882" rtl="0" eaLnBrk="1" latinLnBrk="0" hangingPunct="1">
        <a:defRPr sz="1300" kern="1200">
          <a:solidFill>
            <a:schemeClr val="tx1"/>
          </a:solidFill>
          <a:latin typeface="+mn-lt"/>
          <a:ea typeface="+mn-ea"/>
          <a:cs typeface="+mn-cs"/>
        </a:defRPr>
      </a:lvl7pPr>
      <a:lvl8pPr marL="2250086" algn="l" defTabSz="642882" rtl="0" eaLnBrk="1" latinLnBrk="0" hangingPunct="1">
        <a:defRPr sz="1300" kern="1200">
          <a:solidFill>
            <a:schemeClr val="tx1"/>
          </a:solidFill>
          <a:latin typeface="+mn-lt"/>
          <a:ea typeface="+mn-ea"/>
          <a:cs typeface="+mn-cs"/>
        </a:defRPr>
      </a:lvl8pPr>
      <a:lvl9pPr marL="2571527" algn="l" defTabSz="642882"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pic>
        <p:nvPicPr>
          <p:cNvPr id="3074" name="Picture 1" descr="Template Assets-03.jpg"/>
          <p:cNvPicPr>
            <a:picLocks noChangeAspect="1"/>
          </p:cNvPicPr>
          <p:nvPr/>
        </p:nvPicPr>
        <p:blipFill>
          <a:blip r:embed="rId4" cstate="print">
            <a:extLst>
              <a:ext uri="{28A0092B-C50C-407E-A947-70E740481C1C}">
                <a14:useLocalDpi xmlns:a14="http://schemas.microsoft.com/office/drawing/2010/main" val="0"/>
              </a:ext>
            </a:extLst>
          </a:blip>
          <a:srcRect l="3549" t="4875" r="2272" b="6929"/>
          <a:stretch>
            <a:fillRect/>
          </a:stretch>
        </p:blipFill>
        <p:spPr bwMode="auto">
          <a:xfrm>
            <a:off x="0" y="0"/>
            <a:ext cx="9142884" cy="7824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68" r:id="rId1"/>
    <p:sldLayoutId id="2147483669" r:id="rId2"/>
  </p:sldLayoutIdLst>
  <p:hf hdr="0" ftr="0" dt="0"/>
  <p:txStyles>
    <p:titleStyle>
      <a:lvl1pPr algn="ctr" defTabSz="410709" rtl="0" eaLnBrk="1" fontAlgn="base" hangingPunct="1">
        <a:spcBef>
          <a:spcPct val="0"/>
        </a:spcBef>
        <a:spcAft>
          <a:spcPct val="0"/>
        </a:spcAft>
        <a:defRPr sz="5600">
          <a:solidFill>
            <a:srgbClr val="000000"/>
          </a:solidFill>
          <a:latin typeface="+mj-lt"/>
          <a:ea typeface="+mj-ea"/>
          <a:cs typeface="+mj-cs"/>
          <a:sym typeface="Helvetica Light" charset="0"/>
        </a:defRPr>
      </a:lvl1pPr>
      <a:lvl2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424"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849"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274"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697"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algn="l" defTabSz="410709" rtl="0" eaLnBrk="1" fontAlgn="base" hangingPunct="1">
        <a:spcBef>
          <a:spcPts val="2953"/>
        </a:spcBef>
        <a:spcAft>
          <a:spcPct val="0"/>
        </a:spcAft>
        <a:defRPr sz="2500">
          <a:solidFill>
            <a:srgbClr val="000000"/>
          </a:solidFill>
          <a:latin typeface="+mn-lt"/>
          <a:ea typeface="+mn-ea"/>
          <a:cs typeface="+mn-cs"/>
          <a:sym typeface="Helvetica Light" charset="0"/>
        </a:defRPr>
      </a:lvl1pPr>
      <a:lvl2pPr marL="160712" algn="l" defTabSz="410709" rtl="0" eaLnBrk="1" fontAlgn="base" hangingPunct="1">
        <a:spcBef>
          <a:spcPts val="2953"/>
        </a:spcBef>
        <a:spcAft>
          <a:spcPct val="0"/>
        </a:spcAft>
        <a:defRPr sz="2500">
          <a:solidFill>
            <a:srgbClr val="000000"/>
          </a:solidFill>
          <a:latin typeface="+mn-lt"/>
          <a:ea typeface="+mn-ea"/>
          <a:cs typeface="+mn-cs"/>
          <a:sym typeface="Helvetica Light" charset="0"/>
        </a:defRPr>
      </a:lvl2pPr>
      <a:lvl3pPr marL="321424" algn="l" defTabSz="410709" rtl="0" eaLnBrk="1" fontAlgn="base" hangingPunct="1">
        <a:spcBef>
          <a:spcPts val="2953"/>
        </a:spcBef>
        <a:spcAft>
          <a:spcPct val="0"/>
        </a:spcAft>
        <a:defRPr sz="2500">
          <a:solidFill>
            <a:srgbClr val="000000"/>
          </a:solidFill>
          <a:latin typeface="+mn-lt"/>
          <a:ea typeface="+mn-ea"/>
          <a:cs typeface="+mn-cs"/>
          <a:sym typeface="Helvetica Light" charset="0"/>
        </a:defRPr>
      </a:lvl3pPr>
      <a:lvl4pPr marL="482136" algn="l" defTabSz="410709" rtl="0" eaLnBrk="1" fontAlgn="base" hangingPunct="1">
        <a:spcBef>
          <a:spcPts val="2953"/>
        </a:spcBef>
        <a:spcAft>
          <a:spcPct val="0"/>
        </a:spcAft>
        <a:defRPr sz="2500">
          <a:solidFill>
            <a:srgbClr val="000000"/>
          </a:solidFill>
          <a:latin typeface="+mn-lt"/>
          <a:ea typeface="+mn-ea"/>
          <a:cs typeface="+mn-cs"/>
          <a:sym typeface="Helvetica Light" charset="0"/>
        </a:defRPr>
      </a:lvl4pPr>
      <a:lvl5pPr marL="642849" algn="l" defTabSz="410709" rtl="0" eaLnBrk="1" fontAlgn="base" hangingPunct="1">
        <a:spcBef>
          <a:spcPts val="2953"/>
        </a:spcBef>
        <a:spcAft>
          <a:spcPct val="0"/>
        </a:spcAft>
        <a:defRPr sz="2500">
          <a:solidFill>
            <a:srgbClr val="000000"/>
          </a:solidFill>
          <a:latin typeface="+mn-lt"/>
          <a:ea typeface="+mn-ea"/>
          <a:cs typeface="+mn-cs"/>
          <a:sym typeface="Helvetica Light" charset="0"/>
        </a:defRPr>
      </a:lvl5pPr>
      <a:lvl6pPr marL="964274" algn="l" defTabSz="410709" rtl="0" eaLnBrk="1" fontAlgn="base" hangingPunct="1">
        <a:spcBef>
          <a:spcPts val="2953"/>
        </a:spcBef>
        <a:spcAft>
          <a:spcPct val="0"/>
        </a:spcAft>
        <a:defRPr sz="2500">
          <a:solidFill>
            <a:srgbClr val="000000"/>
          </a:solidFill>
          <a:latin typeface="+mn-lt"/>
          <a:ea typeface="+mn-ea"/>
          <a:cs typeface="+mn-cs"/>
          <a:sym typeface="Helvetica Light" charset="0"/>
        </a:defRPr>
      </a:lvl6pPr>
      <a:lvl7pPr marL="1285697" algn="l" defTabSz="410709" rtl="0" eaLnBrk="1" fontAlgn="base" hangingPunct="1">
        <a:spcBef>
          <a:spcPts val="2953"/>
        </a:spcBef>
        <a:spcAft>
          <a:spcPct val="0"/>
        </a:spcAft>
        <a:defRPr sz="2500">
          <a:solidFill>
            <a:srgbClr val="000000"/>
          </a:solidFill>
          <a:latin typeface="+mn-lt"/>
          <a:ea typeface="+mn-ea"/>
          <a:cs typeface="+mn-cs"/>
          <a:sym typeface="Helvetica Light" charset="0"/>
        </a:defRPr>
      </a:lvl7pPr>
      <a:lvl8pPr marL="1607123" algn="l" defTabSz="410709" rtl="0" eaLnBrk="1" fontAlgn="base" hangingPunct="1">
        <a:spcBef>
          <a:spcPts val="2953"/>
        </a:spcBef>
        <a:spcAft>
          <a:spcPct val="0"/>
        </a:spcAft>
        <a:defRPr sz="2500">
          <a:solidFill>
            <a:srgbClr val="000000"/>
          </a:solidFill>
          <a:latin typeface="+mn-lt"/>
          <a:ea typeface="+mn-ea"/>
          <a:cs typeface="+mn-cs"/>
          <a:sym typeface="Helvetica Light" charset="0"/>
        </a:defRPr>
      </a:lvl8pPr>
      <a:lvl9pPr marL="1928546" algn="l" defTabSz="410709" rtl="0" eaLnBrk="1" fontAlgn="base" hangingPunct="1">
        <a:spcBef>
          <a:spcPts val="2953"/>
        </a:spcBef>
        <a:spcAft>
          <a:spcPct val="0"/>
        </a:spcAft>
        <a:defRPr sz="2500">
          <a:solidFill>
            <a:srgbClr val="000000"/>
          </a:solidFill>
          <a:latin typeface="+mn-lt"/>
          <a:ea typeface="+mn-ea"/>
          <a:cs typeface="+mn-cs"/>
          <a:sym typeface="Helvetica Light" charset="0"/>
        </a:defRPr>
      </a:lvl9pPr>
    </p:bodyStyle>
    <p:otherStyle>
      <a:defPPr>
        <a:defRPr lang="en-US"/>
      </a:defPPr>
      <a:lvl1pPr marL="0" algn="l" defTabSz="642849" rtl="0" eaLnBrk="1" latinLnBrk="0" hangingPunct="1">
        <a:defRPr sz="1300" kern="1200">
          <a:solidFill>
            <a:schemeClr val="tx1"/>
          </a:solidFill>
          <a:latin typeface="+mn-lt"/>
          <a:ea typeface="+mn-ea"/>
          <a:cs typeface="+mn-cs"/>
        </a:defRPr>
      </a:lvl1pPr>
      <a:lvl2pPr marL="321424" algn="l" defTabSz="642849" rtl="0" eaLnBrk="1" latinLnBrk="0" hangingPunct="1">
        <a:defRPr sz="1300" kern="1200">
          <a:solidFill>
            <a:schemeClr val="tx1"/>
          </a:solidFill>
          <a:latin typeface="+mn-lt"/>
          <a:ea typeface="+mn-ea"/>
          <a:cs typeface="+mn-cs"/>
        </a:defRPr>
      </a:lvl2pPr>
      <a:lvl3pPr marL="642849" algn="l" defTabSz="642849" rtl="0" eaLnBrk="1" latinLnBrk="0" hangingPunct="1">
        <a:defRPr sz="1300" kern="1200">
          <a:solidFill>
            <a:schemeClr val="tx1"/>
          </a:solidFill>
          <a:latin typeface="+mn-lt"/>
          <a:ea typeface="+mn-ea"/>
          <a:cs typeface="+mn-cs"/>
        </a:defRPr>
      </a:lvl3pPr>
      <a:lvl4pPr marL="964274" algn="l" defTabSz="642849" rtl="0" eaLnBrk="1" latinLnBrk="0" hangingPunct="1">
        <a:defRPr sz="1300" kern="1200">
          <a:solidFill>
            <a:schemeClr val="tx1"/>
          </a:solidFill>
          <a:latin typeface="+mn-lt"/>
          <a:ea typeface="+mn-ea"/>
          <a:cs typeface="+mn-cs"/>
        </a:defRPr>
      </a:lvl4pPr>
      <a:lvl5pPr marL="1285697" algn="l" defTabSz="642849" rtl="0" eaLnBrk="1" latinLnBrk="0" hangingPunct="1">
        <a:defRPr sz="1300" kern="1200">
          <a:solidFill>
            <a:schemeClr val="tx1"/>
          </a:solidFill>
          <a:latin typeface="+mn-lt"/>
          <a:ea typeface="+mn-ea"/>
          <a:cs typeface="+mn-cs"/>
        </a:defRPr>
      </a:lvl5pPr>
      <a:lvl6pPr marL="1607123" algn="l" defTabSz="642849" rtl="0" eaLnBrk="1" latinLnBrk="0" hangingPunct="1">
        <a:defRPr sz="1300" kern="1200">
          <a:solidFill>
            <a:schemeClr val="tx1"/>
          </a:solidFill>
          <a:latin typeface="+mn-lt"/>
          <a:ea typeface="+mn-ea"/>
          <a:cs typeface="+mn-cs"/>
        </a:defRPr>
      </a:lvl6pPr>
      <a:lvl7pPr marL="1928546" algn="l" defTabSz="642849" rtl="0" eaLnBrk="1" latinLnBrk="0" hangingPunct="1">
        <a:defRPr sz="1300" kern="1200">
          <a:solidFill>
            <a:schemeClr val="tx1"/>
          </a:solidFill>
          <a:latin typeface="+mn-lt"/>
          <a:ea typeface="+mn-ea"/>
          <a:cs typeface="+mn-cs"/>
        </a:defRPr>
      </a:lvl7pPr>
      <a:lvl8pPr marL="2249971" algn="l" defTabSz="642849" rtl="0" eaLnBrk="1" latinLnBrk="0" hangingPunct="1">
        <a:defRPr sz="1300" kern="1200">
          <a:solidFill>
            <a:schemeClr val="tx1"/>
          </a:solidFill>
          <a:latin typeface="+mn-lt"/>
          <a:ea typeface="+mn-ea"/>
          <a:cs typeface="+mn-cs"/>
        </a:defRPr>
      </a:lvl8pPr>
      <a:lvl9pPr marL="2571396" algn="l" defTabSz="642849"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pic>
        <p:nvPicPr>
          <p:cNvPr id="1026" name="Picture 1" descr="Template Assets-03.jpg"/>
          <p:cNvPicPr>
            <a:picLocks noChangeAspect="1"/>
          </p:cNvPicPr>
          <p:nvPr/>
        </p:nvPicPr>
        <p:blipFill>
          <a:blip r:embed="rId3" cstate="print">
            <a:extLst>
              <a:ext uri="{28A0092B-C50C-407E-A947-70E740481C1C}">
                <a14:useLocalDpi xmlns:a14="http://schemas.microsoft.com/office/drawing/2010/main" val="0"/>
              </a:ext>
            </a:extLst>
          </a:blip>
          <a:srcRect l="3549" t="3870" r="2272" b="7933"/>
          <a:stretch>
            <a:fillRect/>
          </a:stretch>
        </p:blipFill>
        <p:spPr bwMode="auto">
          <a:xfrm>
            <a:off x="0" y="-8930"/>
            <a:ext cx="9142884" cy="7824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7" name="Picture 2" descr="PPT Photos - -08.jpg"/>
          <p:cNvPicPr>
            <a:picLocks noChangeAspect="1"/>
          </p:cNvPicPr>
          <p:nvPr/>
        </p:nvPicPr>
        <p:blipFill>
          <a:blip r:embed="rId4" cstate="print">
            <a:extLst>
              <a:ext uri="{28A0092B-C50C-407E-A947-70E740481C1C}">
                <a14:useLocalDpi xmlns:a14="http://schemas.microsoft.com/office/drawing/2010/main" val="0"/>
              </a:ext>
            </a:extLst>
          </a:blip>
          <a:srcRect t="4840" b="1711"/>
          <a:stretch>
            <a:fillRect/>
          </a:stretch>
        </p:blipFill>
        <p:spPr bwMode="auto">
          <a:xfrm>
            <a:off x="5366746" y="773535"/>
            <a:ext cx="1814959" cy="3200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8" name="Picture 3" descr="PPT Photos - -09.jpg"/>
          <p:cNvPicPr>
            <a:picLocks noChangeAspect="1"/>
          </p:cNvPicPr>
          <p:nvPr/>
        </p:nvPicPr>
        <p:blipFill>
          <a:blip r:embed="rId5" cstate="print">
            <a:extLst>
              <a:ext uri="{28A0092B-C50C-407E-A947-70E740481C1C}">
                <a14:useLocalDpi xmlns:a14="http://schemas.microsoft.com/office/drawing/2010/main" val="0"/>
              </a:ext>
            </a:extLst>
          </a:blip>
          <a:srcRect t="5135"/>
          <a:stretch>
            <a:fillRect/>
          </a:stretch>
        </p:blipFill>
        <p:spPr bwMode="auto">
          <a:xfrm>
            <a:off x="7331277" y="776883"/>
            <a:ext cx="1814959" cy="31789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71" r:id="rId1"/>
  </p:sldLayoutIdLst>
  <p:hf hdr="0" ftr="0" dt="0"/>
  <p:txStyles>
    <p:titleStyle>
      <a:lvl1pPr algn="ctr" defTabSz="410688" rtl="0" eaLnBrk="1" fontAlgn="base" hangingPunct="1">
        <a:spcBef>
          <a:spcPct val="0"/>
        </a:spcBef>
        <a:spcAft>
          <a:spcPct val="0"/>
        </a:spcAft>
        <a:defRPr sz="5600">
          <a:solidFill>
            <a:srgbClr val="000000"/>
          </a:solidFill>
          <a:latin typeface="+mj-lt"/>
          <a:ea typeface="+mj-ea"/>
          <a:cs typeface="+mj-cs"/>
          <a:sym typeface="Helvetica Light" charset="0"/>
        </a:defRPr>
      </a:lvl1pPr>
      <a:lvl2pPr algn="ctr" defTabSz="410688"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688"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688"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688"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407" algn="ctr" defTabSz="410688"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816" algn="ctr" defTabSz="410688"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224" algn="ctr" defTabSz="410688"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631" algn="ctr" defTabSz="410688"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algn="l" defTabSz="410688" rtl="0" eaLnBrk="1" fontAlgn="base" hangingPunct="1">
        <a:spcBef>
          <a:spcPts val="2953"/>
        </a:spcBef>
        <a:spcAft>
          <a:spcPct val="0"/>
        </a:spcAft>
        <a:defRPr sz="2500">
          <a:solidFill>
            <a:srgbClr val="000000"/>
          </a:solidFill>
          <a:latin typeface="+mn-lt"/>
          <a:ea typeface="+mn-ea"/>
          <a:cs typeface="+mn-cs"/>
          <a:sym typeface="Helvetica Light" charset="0"/>
        </a:defRPr>
      </a:lvl1pPr>
      <a:lvl2pPr marL="160704" algn="l" defTabSz="410688" rtl="0" eaLnBrk="1" fontAlgn="base" hangingPunct="1">
        <a:spcBef>
          <a:spcPts val="2953"/>
        </a:spcBef>
        <a:spcAft>
          <a:spcPct val="0"/>
        </a:spcAft>
        <a:defRPr sz="2500">
          <a:solidFill>
            <a:srgbClr val="000000"/>
          </a:solidFill>
          <a:latin typeface="+mn-lt"/>
          <a:ea typeface="+mn-ea"/>
          <a:cs typeface="+mn-cs"/>
          <a:sym typeface="Helvetica Light" charset="0"/>
        </a:defRPr>
      </a:lvl2pPr>
      <a:lvl3pPr marL="321407" algn="l" defTabSz="410688" rtl="0" eaLnBrk="1" fontAlgn="base" hangingPunct="1">
        <a:spcBef>
          <a:spcPts val="2953"/>
        </a:spcBef>
        <a:spcAft>
          <a:spcPct val="0"/>
        </a:spcAft>
        <a:defRPr sz="2500">
          <a:solidFill>
            <a:srgbClr val="000000"/>
          </a:solidFill>
          <a:latin typeface="+mn-lt"/>
          <a:ea typeface="+mn-ea"/>
          <a:cs typeface="+mn-cs"/>
          <a:sym typeface="Helvetica Light" charset="0"/>
        </a:defRPr>
      </a:lvl3pPr>
      <a:lvl4pPr marL="482111" algn="l" defTabSz="410688" rtl="0" eaLnBrk="1" fontAlgn="base" hangingPunct="1">
        <a:spcBef>
          <a:spcPts val="2953"/>
        </a:spcBef>
        <a:spcAft>
          <a:spcPct val="0"/>
        </a:spcAft>
        <a:defRPr sz="2500">
          <a:solidFill>
            <a:srgbClr val="000000"/>
          </a:solidFill>
          <a:latin typeface="+mn-lt"/>
          <a:ea typeface="+mn-ea"/>
          <a:cs typeface="+mn-cs"/>
          <a:sym typeface="Helvetica Light" charset="0"/>
        </a:defRPr>
      </a:lvl4pPr>
      <a:lvl5pPr marL="642816" algn="l" defTabSz="410688" rtl="0" eaLnBrk="1" fontAlgn="base" hangingPunct="1">
        <a:spcBef>
          <a:spcPts val="2953"/>
        </a:spcBef>
        <a:spcAft>
          <a:spcPct val="0"/>
        </a:spcAft>
        <a:defRPr sz="2500">
          <a:solidFill>
            <a:srgbClr val="000000"/>
          </a:solidFill>
          <a:latin typeface="+mn-lt"/>
          <a:ea typeface="+mn-ea"/>
          <a:cs typeface="+mn-cs"/>
          <a:sym typeface="Helvetica Light" charset="0"/>
        </a:defRPr>
      </a:lvl5pPr>
      <a:lvl6pPr marL="964224" algn="l" defTabSz="410688" rtl="0" eaLnBrk="1" fontAlgn="base" hangingPunct="1">
        <a:spcBef>
          <a:spcPts val="2953"/>
        </a:spcBef>
        <a:spcAft>
          <a:spcPct val="0"/>
        </a:spcAft>
        <a:defRPr sz="2500">
          <a:solidFill>
            <a:srgbClr val="000000"/>
          </a:solidFill>
          <a:latin typeface="+mn-lt"/>
          <a:ea typeface="+mn-ea"/>
          <a:cs typeface="+mn-cs"/>
          <a:sym typeface="Helvetica Light" charset="0"/>
        </a:defRPr>
      </a:lvl6pPr>
      <a:lvl7pPr marL="1285631" algn="l" defTabSz="410688" rtl="0" eaLnBrk="1" fontAlgn="base" hangingPunct="1">
        <a:spcBef>
          <a:spcPts val="2953"/>
        </a:spcBef>
        <a:spcAft>
          <a:spcPct val="0"/>
        </a:spcAft>
        <a:defRPr sz="2500">
          <a:solidFill>
            <a:srgbClr val="000000"/>
          </a:solidFill>
          <a:latin typeface="+mn-lt"/>
          <a:ea typeface="+mn-ea"/>
          <a:cs typeface="+mn-cs"/>
          <a:sym typeface="Helvetica Light" charset="0"/>
        </a:defRPr>
      </a:lvl7pPr>
      <a:lvl8pPr marL="1607041" algn="l" defTabSz="410688" rtl="0" eaLnBrk="1" fontAlgn="base" hangingPunct="1">
        <a:spcBef>
          <a:spcPts val="2953"/>
        </a:spcBef>
        <a:spcAft>
          <a:spcPct val="0"/>
        </a:spcAft>
        <a:defRPr sz="2500">
          <a:solidFill>
            <a:srgbClr val="000000"/>
          </a:solidFill>
          <a:latin typeface="+mn-lt"/>
          <a:ea typeface="+mn-ea"/>
          <a:cs typeface="+mn-cs"/>
          <a:sym typeface="Helvetica Light" charset="0"/>
        </a:defRPr>
      </a:lvl8pPr>
      <a:lvl9pPr marL="1928447" algn="l" defTabSz="410688" rtl="0" eaLnBrk="1" fontAlgn="base" hangingPunct="1">
        <a:spcBef>
          <a:spcPts val="2953"/>
        </a:spcBef>
        <a:spcAft>
          <a:spcPct val="0"/>
        </a:spcAft>
        <a:defRPr sz="2500">
          <a:solidFill>
            <a:srgbClr val="000000"/>
          </a:solidFill>
          <a:latin typeface="+mn-lt"/>
          <a:ea typeface="+mn-ea"/>
          <a:cs typeface="+mn-cs"/>
          <a:sym typeface="Helvetica Light" charset="0"/>
        </a:defRPr>
      </a:lvl9pPr>
    </p:bodyStyle>
    <p:otherStyle>
      <a:defPPr>
        <a:defRPr lang="en-US"/>
      </a:defPPr>
      <a:lvl1pPr marL="0" algn="l" defTabSz="642816" rtl="0" eaLnBrk="1" latinLnBrk="0" hangingPunct="1">
        <a:defRPr sz="1300" kern="1200">
          <a:solidFill>
            <a:schemeClr val="tx1"/>
          </a:solidFill>
          <a:latin typeface="+mn-lt"/>
          <a:ea typeface="+mn-ea"/>
          <a:cs typeface="+mn-cs"/>
        </a:defRPr>
      </a:lvl1pPr>
      <a:lvl2pPr marL="321407" algn="l" defTabSz="642816" rtl="0" eaLnBrk="1" latinLnBrk="0" hangingPunct="1">
        <a:defRPr sz="1300" kern="1200">
          <a:solidFill>
            <a:schemeClr val="tx1"/>
          </a:solidFill>
          <a:latin typeface="+mn-lt"/>
          <a:ea typeface="+mn-ea"/>
          <a:cs typeface="+mn-cs"/>
        </a:defRPr>
      </a:lvl2pPr>
      <a:lvl3pPr marL="642816" algn="l" defTabSz="642816" rtl="0" eaLnBrk="1" latinLnBrk="0" hangingPunct="1">
        <a:defRPr sz="1300" kern="1200">
          <a:solidFill>
            <a:schemeClr val="tx1"/>
          </a:solidFill>
          <a:latin typeface="+mn-lt"/>
          <a:ea typeface="+mn-ea"/>
          <a:cs typeface="+mn-cs"/>
        </a:defRPr>
      </a:lvl3pPr>
      <a:lvl4pPr marL="964224" algn="l" defTabSz="642816" rtl="0" eaLnBrk="1" latinLnBrk="0" hangingPunct="1">
        <a:defRPr sz="1300" kern="1200">
          <a:solidFill>
            <a:schemeClr val="tx1"/>
          </a:solidFill>
          <a:latin typeface="+mn-lt"/>
          <a:ea typeface="+mn-ea"/>
          <a:cs typeface="+mn-cs"/>
        </a:defRPr>
      </a:lvl4pPr>
      <a:lvl5pPr marL="1285631" algn="l" defTabSz="642816" rtl="0" eaLnBrk="1" latinLnBrk="0" hangingPunct="1">
        <a:defRPr sz="1300" kern="1200">
          <a:solidFill>
            <a:schemeClr val="tx1"/>
          </a:solidFill>
          <a:latin typeface="+mn-lt"/>
          <a:ea typeface="+mn-ea"/>
          <a:cs typeface="+mn-cs"/>
        </a:defRPr>
      </a:lvl5pPr>
      <a:lvl6pPr marL="1607041" algn="l" defTabSz="642816" rtl="0" eaLnBrk="1" latinLnBrk="0" hangingPunct="1">
        <a:defRPr sz="1300" kern="1200">
          <a:solidFill>
            <a:schemeClr val="tx1"/>
          </a:solidFill>
          <a:latin typeface="+mn-lt"/>
          <a:ea typeface="+mn-ea"/>
          <a:cs typeface="+mn-cs"/>
        </a:defRPr>
      </a:lvl6pPr>
      <a:lvl7pPr marL="1928447" algn="l" defTabSz="642816" rtl="0" eaLnBrk="1" latinLnBrk="0" hangingPunct="1">
        <a:defRPr sz="1300" kern="1200">
          <a:solidFill>
            <a:schemeClr val="tx1"/>
          </a:solidFill>
          <a:latin typeface="+mn-lt"/>
          <a:ea typeface="+mn-ea"/>
          <a:cs typeface="+mn-cs"/>
        </a:defRPr>
      </a:lvl7pPr>
      <a:lvl8pPr marL="2249856" algn="l" defTabSz="642816" rtl="0" eaLnBrk="1" latinLnBrk="0" hangingPunct="1">
        <a:defRPr sz="1300" kern="1200">
          <a:solidFill>
            <a:schemeClr val="tx1"/>
          </a:solidFill>
          <a:latin typeface="+mn-lt"/>
          <a:ea typeface="+mn-ea"/>
          <a:cs typeface="+mn-cs"/>
        </a:defRPr>
      </a:lvl8pPr>
      <a:lvl9pPr marL="2571264" algn="l" defTabSz="642816" rtl="0" eaLnBrk="1" latinLnBrk="0" hangingPunct="1">
        <a:defRPr sz="13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pic>
        <p:nvPicPr>
          <p:cNvPr id="2050" name="Picture 1" descr="Template Assets-03.jpg"/>
          <p:cNvPicPr>
            <a:picLocks noChangeAspect="1"/>
          </p:cNvPicPr>
          <p:nvPr/>
        </p:nvPicPr>
        <p:blipFill>
          <a:blip r:embed="rId3" cstate="print">
            <a:extLst>
              <a:ext uri="{28A0092B-C50C-407E-A947-70E740481C1C}">
                <a14:useLocalDpi xmlns:a14="http://schemas.microsoft.com/office/drawing/2010/main" val="0"/>
              </a:ext>
            </a:extLst>
          </a:blip>
          <a:srcRect l="3549" t="4875" r="2272" b="6929"/>
          <a:stretch>
            <a:fillRect/>
          </a:stretch>
        </p:blipFill>
        <p:spPr bwMode="auto">
          <a:xfrm>
            <a:off x="0" y="0"/>
            <a:ext cx="9142884" cy="7824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3" name="Picture 4" descr="PPT Photos - -06.jpg"/>
          <p:cNvPicPr>
            <a:picLocks noChangeAspect="1"/>
          </p:cNvPicPr>
          <p:nvPr/>
        </p:nvPicPr>
        <p:blipFill>
          <a:blip r:embed="rId4" cstate="print">
            <a:extLst>
              <a:ext uri="{28A0092B-C50C-407E-A947-70E740481C1C}">
                <a14:useLocalDpi xmlns:a14="http://schemas.microsoft.com/office/drawing/2010/main" val="0"/>
              </a:ext>
            </a:extLst>
          </a:blip>
          <a:srcRect l="560" t="5890" r="603"/>
          <a:stretch>
            <a:fillRect/>
          </a:stretch>
        </p:blipFill>
        <p:spPr bwMode="auto">
          <a:xfrm>
            <a:off x="5365626" y="773534"/>
            <a:ext cx="1816075" cy="31912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4" name="Picture 5" descr="PPT Photos - -07.jpg"/>
          <p:cNvPicPr>
            <a:picLocks noChangeAspect="1"/>
          </p:cNvPicPr>
          <p:nvPr/>
        </p:nvPicPr>
        <p:blipFill>
          <a:blip r:embed="rId5" cstate="print">
            <a:extLst>
              <a:ext uri="{28A0092B-C50C-407E-A947-70E740481C1C}">
                <a14:useLocalDpi xmlns:a14="http://schemas.microsoft.com/office/drawing/2010/main" val="0"/>
              </a:ext>
            </a:extLst>
          </a:blip>
          <a:srcRect t="5115"/>
          <a:stretch>
            <a:fillRect/>
          </a:stretch>
        </p:blipFill>
        <p:spPr bwMode="auto">
          <a:xfrm>
            <a:off x="7331278" y="776887"/>
            <a:ext cx="1814959" cy="31778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73" r:id="rId1"/>
  </p:sldLayoutIdLst>
  <p:hf hdr="0" ftr="0" dt="0"/>
  <p:txStyles>
    <p:titleStyle>
      <a:lvl1pPr algn="ctr" defTabSz="410667" rtl="0" eaLnBrk="1" fontAlgn="base" hangingPunct="1">
        <a:spcBef>
          <a:spcPct val="0"/>
        </a:spcBef>
        <a:spcAft>
          <a:spcPct val="0"/>
        </a:spcAft>
        <a:defRPr sz="5600">
          <a:solidFill>
            <a:srgbClr val="000000"/>
          </a:solidFill>
          <a:latin typeface="+mj-lt"/>
          <a:ea typeface="+mj-ea"/>
          <a:cs typeface="+mj-cs"/>
          <a:sym typeface="Helvetica Light" charset="0"/>
        </a:defRPr>
      </a:lvl1pPr>
      <a:lvl2pPr algn="ctr" defTabSz="410667"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667"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667"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667"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391" algn="ctr" defTabSz="410667"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783" algn="ctr" defTabSz="410667"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174" algn="ctr" defTabSz="410667"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565" algn="ctr" defTabSz="410667"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algn="l" defTabSz="410667" rtl="0" eaLnBrk="1" fontAlgn="base" hangingPunct="1">
        <a:spcBef>
          <a:spcPts val="2953"/>
        </a:spcBef>
        <a:spcAft>
          <a:spcPct val="0"/>
        </a:spcAft>
        <a:defRPr sz="2500">
          <a:solidFill>
            <a:srgbClr val="000000"/>
          </a:solidFill>
          <a:latin typeface="+mn-lt"/>
          <a:ea typeface="+mn-ea"/>
          <a:cs typeface="+mn-cs"/>
          <a:sym typeface="Helvetica Light" charset="0"/>
        </a:defRPr>
      </a:lvl1pPr>
      <a:lvl2pPr marL="160696" algn="l" defTabSz="410667" rtl="0" eaLnBrk="1" fontAlgn="base" hangingPunct="1">
        <a:spcBef>
          <a:spcPts val="2953"/>
        </a:spcBef>
        <a:spcAft>
          <a:spcPct val="0"/>
        </a:spcAft>
        <a:defRPr sz="2500">
          <a:solidFill>
            <a:srgbClr val="000000"/>
          </a:solidFill>
          <a:latin typeface="+mn-lt"/>
          <a:ea typeface="+mn-ea"/>
          <a:cs typeface="+mn-cs"/>
          <a:sym typeface="Helvetica Light" charset="0"/>
        </a:defRPr>
      </a:lvl2pPr>
      <a:lvl3pPr marL="321391" algn="l" defTabSz="410667" rtl="0" eaLnBrk="1" fontAlgn="base" hangingPunct="1">
        <a:spcBef>
          <a:spcPts val="2953"/>
        </a:spcBef>
        <a:spcAft>
          <a:spcPct val="0"/>
        </a:spcAft>
        <a:defRPr sz="2500">
          <a:solidFill>
            <a:srgbClr val="000000"/>
          </a:solidFill>
          <a:latin typeface="+mn-lt"/>
          <a:ea typeface="+mn-ea"/>
          <a:cs typeface="+mn-cs"/>
          <a:sym typeface="Helvetica Light" charset="0"/>
        </a:defRPr>
      </a:lvl3pPr>
      <a:lvl4pPr marL="482086" algn="l" defTabSz="410667" rtl="0" eaLnBrk="1" fontAlgn="base" hangingPunct="1">
        <a:spcBef>
          <a:spcPts val="2953"/>
        </a:spcBef>
        <a:spcAft>
          <a:spcPct val="0"/>
        </a:spcAft>
        <a:defRPr sz="2500">
          <a:solidFill>
            <a:srgbClr val="000000"/>
          </a:solidFill>
          <a:latin typeface="+mn-lt"/>
          <a:ea typeface="+mn-ea"/>
          <a:cs typeface="+mn-cs"/>
          <a:sym typeface="Helvetica Light" charset="0"/>
        </a:defRPr>
      </a:lvl4pPr>
      <a:lvl5pPr marL="642783" algn="l" defTabSz="410667" rtl="0" eaLnBrk="1" fontAlgn="base" hangingPunct="1">
        <a:spcBef>
          <a:spcPts val="2953"/>
        </a:spcBef>
        <a:spcAft>
          <a:spcPct val="0"/>
        </a:spcAft>
        <a:defRPr sz="2500">
          <a:solidFill>
            <a:srgbClr val="000000"/>
          </a:solidFill>
          <a:latin typeface="+mn-lt"/>
          <a:ea typeface="+mn-ea"/>
          <a:cs typeface="+mn-cs"/>
          <a:sym typeface="Helvetica Light" charset="0"/>
        </a:defRPr>
      </a:lvl5pPr>
      <a:lvl6pPr marL="964174" algn="l" defTabSz="410667" rtl="0" eaLnBrk="1" fontAlgn="base" hangingPunct="1">
        <a:spcBef>
          <a:spcPts val="2953"/>
        </a:spcBef>
        <a:spcAft>
          <a:spcPct val="0"/>
        </a:spcAft>
        <a:defRPr sz="2500">
          <a:solidFill>
            <a:srgbClr val="000000"/>
          </a:solidFill>
          <a:latin typeface="+mn-lt"/>
          <a:ea typeface="+mn-ea"/>
          <a:cs typeface="+mn-cs"/>
          <a:sym typeface="Helvetica Light" charset="0"/>
        </a:defRPr>
      </a:lvl6pPr>
      <a:lvl7pPr marL="1285565" algn="l" defTabSz="410667" rtl="0" eaLnBrk="1" fontAlgn="base" hangingPunct="1">
        <a:spcBef>
          <a:spcPts val="2953"/>
        </a:spcBef>
        <a:spcAft>
          <a:spcPct val="0"/>
        </a:spcAft>
        <a:defRPr sz="2500">
          <a:solidFill>
            <a:srgbClr val="000000"/>
          </a:solidFill>
          <a:latin typeface="+mn-lt"/>
          <a:ea typeface="+mn-ea"/>
          <a:cs typeface="+mn-cs"/>
          <a:sym typeface="Helvetica Light" charset="0"/>
        </a:defRPr>
      </a:lvl7pPr>
      <a:lvl8pPr marL="1606959" algn="l" defTabSz="410667" rtl="0" eaLnBrk="1" fontAlgn="base" hangingPunct="1">
        <a:spcBef>
          <a:spcPts val="2953"/>
        </a:spcBef>
        <a:spcAft>
          <a:spcPct val="0"/>
        </a:spcAft>
        <a:defRPr sz="2500">
          <a:solidFill>
            <a:srgbClr val="000000"/>
          </a:solidFill>
          <a:latin typeface="+mn-lt"/>
          <a:ea typeface="+mn-ea"/>
          <a:cs typeface="+mn-cs"/>
          <a:sym typeface="Helvetica Light" charset="0"/>
        </a:defRPr>
      </a:lvl8pPr>
      <a:lvl9pPr marL="1928348" algn="l" defTabSz="410667" rtl="0" eaLnBrk="1" fontAlgn="base" hangingPunct="1">
        <a:spcBef>
          <a:spcPts val="2953"/>
        </a:spcBef>
        <a:spcAft>
          <a:spcPct val="0"/>
        </a:spcAft>
        <a:defRPr sz="2500">
          <a:solidFill>
            <a:srgbClr val="000000"/>
          </a:solidFill>
          <a:latin typeface="+mn-lt"/>
          <a:ea typeface="+mn-ea"/>
          <a:cs typeface="+mn-cs"/>
          <a:sym typeface="Helvetica Light" charset="0"/>
        </a:defRPr>
      </a:lvl9pPr>
    </p:bodyStyle>
    <p:otherStyle>
      <a:defPPr>
        <a:defRPr lang="en-US"/>
      </a:defPPr>
      <a:lvl1pPr marL="0" algn="l" defTabSz="642783" rtl="0" eaLnBrk="1" latinLnBrk="0" hangingPunct="1">
        <a:defRPr sz="1300" kern="1200">
          <a:solidFill>
            <a:schemeClr val="tx1"/>
          </a:solidFill>
          <a:latin typeface="+mn-lt"/>
          <a:ea typeface="+mn-ea"/>
          <a:cs typeface="+mn-cs"/>
        </a:defRPr>
      </a:lvl1pPr>
      <a:lvl2pPr marL="321391" algn="l" defTabSz="642783" rtl="0" eaLnBrk="1" latinLnBrk="0" hangingPunct="1">
        <a:defRPr sz="1300" kern="1200">
          <a:solidFill>
            <a:schemeClr val="tx1"/>
          </a:solidFill>
          <a:latin typeface="+mn-lt"/>
          <a:ea typeface="+mn-ea"/>
          <a:cs typeface="+mn-cs"/>
        </a:defRPr>
      </a:lvl2pPr>
      <a:lvl3pPr marL="642783" algn="l" defTabSz="642783" rtl="0" eaLnBrk="1" latinLnBrk="0" hangingPunct="1">
        <a:defRPr sz="1300" kern="1200">
          <a:solidFill>
            <a:schemeClr val="tx1"/>
          </a:solidFill>
          <a:latin typeface="+mn-lt"/>
          <a:ea typeface="+mn-ea"/>
          <a:cs typeface="+mn-cs"/>
        </a:defRPr>
      </a:lvl3pPr>
      <a:lvl4pPr marL="964174" algn="l" defTabSz="642783" rtl="0" eaLnBrk="1" latinLnBrk="0" hangingPunct="1">
        <a:defRPr sz="1300" kern="1200">
          <a:solidFill>
            <a:schemeClr val="tx1"/>
          </a:solidFill>
          <a:latin typeface="+mn-lt"/>
          <a:ea typeface="+mn-ea"/>
          <a:cs typeface="+mn-cs"/>
        </a:defRPr>
      </a:lvl4pPr>
      <a:lvl5pPr marL="1285565" algn="l" defTabSz="642783" rtl="0" eaLnBrk="1" latinLnBrk="0" hangingPunct="1">
        <a:defRPr sz="1300" kern="1200">
          <a:solidFill>
            <a:schemeClr val="tx1"/>
          </a:solidFill>
          <a:latin typeface="+mn-lt"/>
          <a:ea typeface="+mn-ea"/>
          <a:cs typeface="+mn-cs"/>
        </a:defRPr>
      </a:lvl5pPr>
      <a:lvl6pPr marL="1606959" algn="l" defTabSz="642783" rtl="0" eaLnBrk="1" latinLnBrk="0" hangingPunct="1">
        <a:defRPr sz="1300" kern="1200">
          <a:solidFill>
            <a:schemeClr val="tx1"/>
          </a:solidFill>
          <a:latin typeface="+mn-lt"/>
          <a:ea typeface="+mn-ea"/>
          <a:cs typeface="+mn-cs"/>
        </a:defRPr>
      </a:lvl6pPr>
      <a:lvl7pPr marL="1928348" algn="l" defTabSz="642783" rtl="0" eaLnBrk="1" latinLnBrk="0" hangingPunct="1">
        <a:defRPr sz="1300" kern="1200">
          <a:solidFill>
            <a:schemeClr val="tx1"/>
          </a:solidFill>
          <a:latin typeface="+mn-lt"/>
          <a:ea typeface="+mn-ea"/>
          <a:cs typeface="+mn-cs"/>
        </a:defRPr>
      </a:lvl7pPr>
      <a:lvl8pPr marL="2249741" algn="l" defTabSz="642783" rtl="0" eaLnBrk="1" latinLnBrk="0" hangingPunct="1">
        <a:defRPr sz="1300" kern="1200">
          <a:solidFill>
            <a:schemeClr val="tx1"/>
          </a:solidFill>
          <a:latin typeface="+mn-lt"/>
          <a:ea typeface="+mn-ea"/>
          <a:cs typeface="+mn-cs"/>
        </a:defRPr>
      </a:lvl8pPr>
      <a:lvl9pPr marL="2571133" algn="l" defTabSz="642783" rtl="0" eaLnBrk="1" latinLnBrk="0" hangingPunct="1">
        <a:defRPr sz="13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pic>
        <p:nvPicPr>
          <p:cNvPr id="8194" name="Picture 1" descr="PPT Photos - -10.jpg"/>
          <p:cNvPicPr>
            <a:picLocks noChangeAspect="1"/>
          </p:cNvPicPr>
          <p:nvPr/>
        </p:nvPicPr>
        <p:blipFill>
          <a:blip r:embed="rId4" cstate="print">
            <a:extLst>
              <a:ext uri="{28A0092B-C50C-407E-A947-70E740481C1C}">
                <a14:useLocalDpi xmlns:a14="http://schemas.microsoft.com/office/drawing/2010/main" val="0"/>
              </a:ext>
            </a:extLst>
          </a:blip>
          <a:srcRect l="10640" r="10640"/>
          <a:stretch>
            <a:fillRect/>
          </a:stretch>
        </p:blipFill>
        <p:spPr bwMode="auto">
          <a:xfrm>
            <a:off x="5621239" y="416347"/>
            <a:ext cx="984498" cy="1735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5" name="Picture 2" descr="PPT Photos - -11.jpg"/>
          <p:cNvPicPr>
            <a:picLocks noChangeAspect="1"/>
          </p:cNvPicPr>
          <p:nvPr/>
        </p:nvPicPr>
        <p:blipFill>
          <a:blip r:embed="rId5" cstate="print">
            <a:extLst>
              <a:ext uri="{28A0092B-C50C-407E-A947-70E740481C1C}">
                <a14:useLocalDpi xmlns:a14="http://schemas.microsoft.com/office/drawing/2010/main" val="0"/>
              </a:ext>
            </a:extLst>
          </a:blip>
          <a:srcRect l="10109" r="10109"/>
          <a:stretch>
            <a:fillRect/>
          </a:stretch>
        </p:blipFill>
        <p:spPr bwMode="auto">
          <a:xfrm>
            <a:off x="6794376" y="416347"/>
            <a:ext cx="990079" cy="1735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6" name="Picture 3" descr="PPT Photos - -12.jpg"/>
          <p:cNvPicPr>
            <a:picLocks noChangeAspect="1"/>
          </p:cNvPicPr>
          <p:nvPr/>
        </p:nvPicPr>
        <p:blipFill>
          <a:blip r:embed="rId6" cstate="print">
            <a:extLst>
              <a:ext uri="{28A0092B-C50C-407E-A947-70E740481C1C}">
                <a14:useLocalDpi xmlns:a14="http://schemas.microsoft.com/office/drawing/2010/main" val="0"/>
              </a:ext>
            </a:extLst>
          </a:blip>
          <a:srcRect l="10321" r="10321"/>
          <a:stretch>
            <a:fillRect/>
          </a:stretch>
        </p:blipFill>
        <p:spPr bwMode="auto">
          <a:xfrm>
            <a:off x="7973095" y="420817"/>
            <a:ext cx="984498" cy="17278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7" name="Picture 4" descr="Template Assets-03.jpg"/>
          <p:cNvPicPr>
            <a:picLocks noChangeAspect="1"/>
          </p:cNvPicPr>
          <p:nvPr/>
        </p:nvPicPr>
        <p:blipFill>
          <a:blip r:embed="rId7" cstate="print">
            <a:extLst>
              <a:ext uri="{28A0092B-C50C-407E-A947-70E740481C1C}">
                <a14:useLocalDpi xmlns:a14="http://schemas.microsoft.com/office/drawing/2010/main" val="0"/>
              </a:ext>
            </a:extLst>
          </a:blip>
          <a:srcRect l="3549" t="4875" r="2272" b="6885"/>
          <a:stretch>
            <a:fillRect/>
          </a:stretch>
        </p:blipFill>
        <p:spPr bwMode="auto">
          <a:xfrm>
            <a:off x="0" y="0"/>
            <a:ext cx="9144000" cy="7835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75" r:id="rId1"/>
    <p:sldLayoutId id="2147483676" r:id="rId2"/>
  </p:sldLayoutIdLst>
  <p:hf hdr="0" ftr="0" dt="0"/>
  <p:txStyles>
    <p:titleStyle>
      <a:lvl1pPr algn="ctr" defTabSz="410646" rtl="0" eaLnBrk="1" fontAlgn="base" hangingPunct="1">
        <a:spcBef>
          <a:spcPct val="0"/>
        </a:spcBef>
        <a:spcAft>
          <a:spcPct val="0"/>
        </a:spcAft>
        <a:defRPr sz="5600">
          <a:solidFill>
            <a:srgbClr val="000000"/>
          </a:solidFill>
          <a:latin typeface="+mj-lt"/>
          <a:ea typeface="+mj-ea"/>
          <a:cs typeface="+mj-cs"/>
          <a:sym typeface="Helvetica Light" charset="0"/>
        </a:defRPr>
      </a:lvl1pPr>
      <a:lvl2pPr algn="ctr" defTabSz="410646"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646"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646"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646"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374" algn="ctr" defTabSz="410646"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750" algn="ctr" defTabSz="410646"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124" algn="ctr" defTabSz="410646"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500" algn="ctr" defTabSz="410646"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algn="l" defTabSz="410646" rtl="0" eaLnBrk="1" fontAlgn="base" hangingPunct="1">
        <a:spcBef>
          <a:spcPts val="2953"/>
        </a:spcBef>
        <a:spcAft>
          <a:spcPct val="0"/>
        </a:spcAft>
        <a:defRPr sz="2500">
          <a:solidFill>
            <a:srgbClr val="000000"/>
          </a:solidFill>
          <a:latin typeface="+mn-lt"/>
          <a:ea typeface="+mn-ea"/>
          <a:cs typeface="+mn-cs"/>
          <a:sym typeface="Helvetica Light" charset="0"/>
        </a:defRPr>
      </a:lvl1pPr>
      <a:lvl2pPr marL="160688" algn="l" defTabSz="410646" rtl="0" eaLnBrk="1" fontAlgn="base" hangingPunct="1">
        <a:spcBef>
          <a:spcPts val="2953"/>
        </a:spcBef>
        <a:spcAft>
          <a:spcPct val="0"/>
        </a:spcAft>
        <a:defRPr sz="2500">
          <a:solidFill>
            <a:srgbClr val="000000"/>
          </a:solidFill>
          <a:latin typeface="+mn-lt"/>
          <a:ea typeface="+mn-ea"/>
          <a:cs typeface="+mn-cs"/>
          <a:sym typeface="Helvetica Light" charset="0"/>
        </a:defRPr>
      </a:lvl2pPr>
      <a:lvl3pPr marL="321374" algn="l" defTabSz="410646" rtl="0" eaLnBrk="1" fontAlgn="base" hangingPunct="1">
        <a:spcBef>
          <a:spcPts val="2953"/>
        </a:spcBef>
        <a:spcAft>
          <a:spcPct val="0"/>
        </a:spcAft>
        <a:defRPr sz="2500">
          <a:solidFill>
            <a:srgbClr val="000000"/>
          </a:solidFill>
          <a:latin typeface="+mn-lt"/>
          <a:ea typeface="+mn-ea"/>
          <a:cs typeface="+mn-cs"/>
          <a:sym typeface="Helvetica Light" charset="0"/>
        </a:defRPr>
      </a:lvl3pPr>
      <a:lvl4pPr marL="482062" algn="l" defTabSz="410646" rtl="0" eaLnBrk="1" fontAlgn="base" hangingPunct="1">
        <a:spcBef>
          <a:spcPts val="2953"/>
        </a:spcBef>
        <a:spcAft>
          <a:spcPct val="0"/>
        </a:spcAft>
        <a:defRPr sz="2500">
          <a:solidFill>
            <a:srgbClr val="000000"/>
          </a:solidFill>
          <a:latin typeface="+mn-lt"/>
          <a:ea typeface="+mn-ea"/>
          <a:cs typeface="+mn-cs"/>
          <a:sym typeface="Helvetica Light" charset="0"/>
        </a:defRPr>
      </a:lvl4pPr>
      <a:lvl5pPr marL="642750" algn="l" defTabSz="410646" rtl="0" eaLnBrk="1" fontAlgn="base" hangingPunct="1">
        <a:spcBef>
          <a:spcPts val="2953"/>
        </a:spcBef>
        <a:spcAft>
          <a:spcPct val="0"/>
        </a:spcAft>
        <a:defRPr sz="2500">
          <a:solidFill>
            <a:srgbClr val="000000"/>
          </a:solidFill>
          <a:latin typeface="+mn-lt"/>
          <a:ea typeface="+mn-ea"/>
          <a:cs typeface="+mn-cs"/>
          <a:sym typeface="Helvetica Light" charset="0"/>
        </a:defRPr>
      </a:lvl5pPr>
      <a:lvl6pPr marL="964124" algn="l" defTabSz="410646" rtl="0" eaLnBrk="1" fontAlgn="base" hangingPunct="1">
        <a:spcBef>
          <a:spcPts val="2953"/>
        </a:spcBef>
        <a:spcAft>
          <a:spcPct val="0"/>
        </a:spcAft>
        <a:defRPr sz="2500">
          <a:solidFill>
            <a:srgbClr val="000000"/>
          </a:solidFill>
          <a:latin typeface="+mn-lt"/>
          <a:ea typeface="+mn-ea"/>
          <a:cs typeface="+mn-cs"/>
          <a:sym typeface="Helvetica Light" charset="0"/>
        </a:defRPr>
      </a:lvl6pPr>
      <a:lvl7pPr marL="1285500" algn="l" defTabSz="410646" rtl="0" eaLnBrk="1" fontAlgn="base" hangingPunct="1">
        <a:spcBef>
          <a:spcPts val="2953"/>
        </a:spcBef>
        <a:spcAft>
          <a:spcPct val="0"/>
        </a:spcAft>
        <a:defRPr sz="2500">
          <a:solidFill>
            <a:srgbClr val="000000"/>
          </a:solidFill>
          <a:latin typeface="+mn-lt"/>
          <a:ea typeface="+mn-ea"/>
          <a:cs typeface="+mn-cs"/>
          <a:sym typeface="Helvetica Light" charset="0"/>
        </a:defRPr>
      </a:lvl7pPr>
      <a:lvl8pPr marL="1606877" algn="l" defTabSz="410646" rtl="0" eaLnBrk="1" fontAlgn="base" hangingPunct="1">
        <a:spcBef>
          <a:spcPts val="2953"/>
        </a:spcBef>
        <a:spcAft>
          <a:spcPct val="0"/>
        </a:spcAft>
        <a:defRPr sz="2500">
          <a:solidFill>
            <a:srgbClr val="000000"/>
          </a:solidFill>
          <a:latin typeface="+mn-lt"/>
          <a:ea typeface="+mn-ea"/>
          <a:cs typeface="+mn-cs"/>
          <a:sym typeface="Helvetica Light" charset="0"/>
        </a:defRPr>
      </a:lvl8pPr>
      <a:lvl9pPr marL="1928250" algn="l" defTabSz="410646" rtl="0" eaLnBrk="1" fontAlgn="base" hangingPunct="1">
        <a:spcBef>
          <a:spcPts val="2953"/>
        </a:spcBef>
        <a:spcAft>
          <a:spcPct val="0"/>
        </a:spcAft>
        <a:defRPr sz="2500">
          <a:solidFill>
            <a:srgbClr val="000000"/>
          </a:solidFill>
          <a:latin typeface="+mn-lt"/>
          <a:ea typeface="+mn-ea"/>
          <a:cs typeface="+mn-cs"/>
          <a:sym typeface="Helvetica Light" charset="0"/>
        </a:defRPr>
      </a:lvl9pPr>
    </p:bodyStyle>
    <p:otherStyle>
      <a:defPPr>
        <a:defRPr lang="en-US"/>
      </a:defPPr>
      <a:lvl1pPr marL="0" algn="l" defTabSz="642750" rtl="0" eaLnBrk="1" latinLnBrk="0" hangingPunct="1">
        <a:defRPr sz="1300" kern="1200">
          <a:solidFill>
            <a:schemeClr val="tx1"/>
          </a:solidFill>
          <a:latin typeface="+mn-lt"/>
          <a:ea typeface="+mn-ea"/>
          <a:cs typeface="+mn-cs"/>
        </a:defRPr>
      </a:lvl1pPr>
      <a:lvl2pPr marL="321374" algn="l" defTabSz="642750" rtl="0" eaLnBrk="1" latinLnBrk="0" hangingPunct="1">
        <a:defRPr sz="1300" kern="1200">
          <a:solidFill>
            <a:schemeClr val="tx1"/>
          </a:solidFill>
          <a:latin typeface="+mn-lt"/>
          <a:ea typeface="+mn-ea"/>
          <a:cs typeface="+mn-cs"/>
        </a:defRPr>
      </a:lvl2pPr>
      <a:lvl3pPr marL="642750" algn="l" defTabSz="642750" rtl="0" eaLnBrk="1" latinLnBrk="0" hangingPunct="1">
        <a:defRPr sz="1300" kern="1200">
          <a:solidFill>
            <a:schemeClr val="tx1"/>
          </a:solidFill>
          <a:latin typeface="+mn-lt"/>
          <a:ea typeface="+mn-ea"/>
          <a:cs typeface="+mn-cs"/>
        </a:defRPr>
      </a:lvl3pPr>
      <a:lvl4pPr marL="964124" algn="l" defTabSz="642750" rtl="0" eaLnBrk="1" latinLnBrk="0" hangingPunct="1">
        <a:defRPr sz="1300" kern="1200">
          <a:solidFill>
            <a:schemeClr val="tx1"/>
          </a:solidFill>
          <a:latin typeface="+mn-lt"/>
          <a:ea typeface="+mn-ea"/>
          <a:cs typeface="+mn-cs"/>
        </a:defRPr>
      </a:lvl4pPr>
      <a:lvl5pPr marL="1285500" algn="l" defTabSz="642750" rtl="0" eaLnBrk="1" latinLnBrk="0" hangingPunct="1">
        <a:defRPr sz="1300" kern="1200">
          <a:solidFill>
            <a:schemeClr val="tx1"/>
          </a:solidFill>
          <a:latin typeface="+mn-lt"/>
          <a:ea typeface="+mn-ea"/>
          <a:cs typeface="+mn-cs"/>
        </a:defRPr>
      </a:lvl5pPr>
      <a:lvl6pPr marL="1606877" algn="l" defTabSz="642750" rtl="0" eaLnBrk="1" latinLnBrk="0" hangingPunct="1">
        <a:defRPr sz="1300" kern="1200">
          <a:solidFill>
            <a:schemeClr val="tx1"/>
          </a:solidFill>
          <a:latin typeface="+mn-lt"/>
          <a:ea typeface="+mn-ea"/>
          <a:cs typeface="+mn-cs"/>
        </a:defRPr>
      </a:lvl6pPr>
      <a:lvl7pPr marL="1928250" algn="l" defTabSz="642750" rtl="0" eaLnBrk="1" latinLnBrk="0" hangingPunct="1">
        <a:defRPr sz="1300" kern="1200">
          <a:solidFill>
            <a:schemeClr val="tx1"/>
          </a:solidFill>
          <a:latin typeface="+mn-lt"/>
          <a:ea typeface="+mn-ea"/>
          <a:cs typeface="+mn-cs"/>
        </a:defRPr>
      </a:lvl7pPr>
      <a:lvl8pPr marL="2249626" algn="l" defTabSz="642750" rtl="0" eaLnBrk="1" latinLnBrk="0" hangingPunct="1">
        <a:defRPr sz="1300" kern="1200">
          <a:solidFill>
            <a:schemeClr val="tx1"/>
          </a:solidFill>
          <a:latin typeface="+mn-lt"/>
          <a:ea typeface="+mn-ea"/>
          <a:cs typeface="+mn-cs"/>
        </a:defRPr>
      </a:lvl8pPr>
      <a:lvl9pPr marL="2571001" algn="l" defTabSz="642750"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mailto:coolaudit@ams.usda.gov" TargetMode="External"/><Relationship Id="rId2" Type="http://schemas.openxmlformats.org/officeDocument/2006/relationships/hyperlink" Target="mailto:cool@ams.usda.gov" TargetMode="External"/><Relationship Id="rId1" Type="http://schemas.openxmlformats.org/officeDocument/2006/relationships/slideLayout" Target="../slideLayouts/slideLayout7.xml"/><Relationship Id="rId6" Type="http://schemas.openxmlformats.org/officeDocument/2006/relationships/hyperlink" Target="mailto:Kenneth.Becker@ams.usda.gov" TargetMode="External"/><Relationship Id="rId5" Type="http://schemas.openxmlformats.org/officeDocument/2006/relationships/hyperlink" Target="mailto:Julie.Henderson@ams.usda.gov" TargetMode="External"/><Relationship Id="rId4" Type="http://schemas.openxmlformats.org/officeDocument/2006/relationships/hyperlink" Target="http://www.ams.usda.gov/rules-regulations/coo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2.png"/><Relationship Id="rId7" Type="http://schemas.openxmlformats.org/officeDocument/2006/relationships/image" Target="../media/image14.png"/><Relationship Id="rId12" Type="http://schemas.microsoft.com/office/2007/relationships/hdphoto" Target="../media/hdphoto5.wdp"/><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16.png"/><Relationship Id="rId5" Type="http://schemas.openxmlformats.org/officeDocument/2006/relationships/image" Target="../media/image13.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2286000"/>
            <a:ext cx="8534400" cy="1314897"/>
          </a:xfrm>
        </p:spPr>
        <p:txBody>
          <a:bodyPr/>
          <a:lstStyle/>
          <a:p>
            <a:r>
              <a:rPr lang="en-US" dirty="0" smtClean="0"/>
              <a:t>Country of Origin Labeling</a:t>
            </a:r>
            <a:endParaRPr lang="en-US" dirty="0"/>
          </a:p>
        </p:txBody>
      </p:sp>
      <p:sp>
        <p:nvSpPr>
          <p:cNvPr id="5" name="Subtitle 4"/>
          <p:cNvSpPr>
            <a:spLocks noGrp="1"/>
          </p:cNvSpPr>
          <p:nvPr>
            <p:ph type="subTitle" idx="1"/>
          </p:nvPr>
        </p:nvSpPr>
        <p:spPr>
          <a:xfrm>
            <a:off x="914400" y="3429001"/>
            <a:ext cx="7391400" cy="1295399"/>
          </a:xfrm>
        </p:spPr>
        <p:txBody>
          <a:bodyPr/>
          <a:lstStyle/>
          <a:p>
            <a:r>
              <a:rPr lang="en-US" sz="3600" b="1" dirty="0" smtClean="0">
                <a:latin typeface="+mj-lt"/>
              </a:rPr>
              <a:t>Retailer Requirements and Surveillance Activities</a:t>
            </a:r>
          </a:p>
          <a:p>
            <a:endParaRPr lang="en-US" sz="800" b="1" dirty="0" smtClean="0">
              <a:latin typeface="Brush Script MT" panose="03060802040406070304" pitchFamily="66" charset="0"/>
            </a:endParaRPr>
          </a:p>
          <a:p>
            <a:r>
              <a:rPr lang="en-US" sz="2400" b="1" dirty="0" smtClean="0">
                <a:latin typeface="Brush Script MT" panose="03060802040406070304" pitchFamily="66" charset="0"/>
              </a:rPr>
              <a:t>for</a:t>
            </a:r>
            <a:r>
              <a:rPr lang="en-US" sz="2400" b="1" dirty="0" smtClean="0"/>
              <a:t>  </a:t>
            </a:r>
            <a:r>
              <a:rPr lang="en-US" sz="2400" b="1" dirty="0"/>
              <a:t>Food Marketing Institute </a:t>
            </a:r>
            <a:r>
              <a:rPr lang="en-US" sz="2400" b="1" dirty="0" smtClean="0"/>
              <a:t>Members</a:t>
            </a:r>
          </a:p>
          <a:p>
            <a:r>
              <a:rPr lang="en-US" sz="2000" b="1" dirty="0" smtClean="0"/>
              <a:t>September </a:t>
            </a:r>
            <a:r>
              <a:rPr lang="en-US" sz="2000" b="1" dirty="0"/>
              <a:t>30, 2015</a:t>
            </a:r>
          </a:p>
          <a:p>
            <a:endParaRPr lang="en-US" dirty="0"/>
          </a:p>
        </p:txBody>
      </p:sp>
    </p:spTree>
    <p:extLst>
      <p:ext uri="{BB962C8B-B14F-4D97-AF65-F5344CB8AC3E}">
        <p14:creationId xmlns:p14="http://schemas.microsoft.com/office/powerpoint/2010/main" val="11025872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47" y="762000"/>
            <a:ext cx="8228707" cy="655588"/>
          </a:xfrm>
        </p:spPr>
        <p:txBody>
          <a:bodyPr/>
          <a:lstStyle/>
          <a:p>
            <a:r>
              <a:rPr lang="en-US" sz="3200" b="1" u="sng" dirty="0" smtClean="0"/>
              <a:t>Recordkeeping</a:t>
            </a:r>
            <a:endParaRPr lang="en-US" sz="3200" b="1" u="sng" dirty="0"/>
          </a:p>
        </p:txBody>
      </p:sp>
      <p:sp>
        <p:nvSpPr>
          <p:cNvPr id="3" name="Content Placeholder 2"/>
          <p:cNvSpPr>
            <a:spLocks noGrp="1"/>
          </p:cNvSpPr>
          <p:nvPr>
            <p:ph idx="1"/>
          </p:nvPr>
        </p:nvSpPr>
        <p:spPr>
          <a:xfrm>
            <a:off x="457200" y="1447800"/>
            <a:ext cx="8305800" cy="4724400"/>
          </a:xfrm>
        </p:spPr>
        <p:txBody>
          <a:bodyPr/>
          <a:lstStyle/>
          <a:p>
            <a:pPr marL="857250" indent="-571500">
              <a:spcBef>
                <a:spcPts val="0"/>
              </a:spcBef>
              <a:buAutoNum type="arabicParenBoth"/>
            </a:pPr>
            <a:r>
              <a:rPr lang="en-US" sz="2800" dirty="0" smtClean="0"/>
              <a:t>In general</a:t>
            </a:r>
            <a:r>
              <a:rPr lang="en-US" sz="2800" dirty="0"/>
              <a:t>, retailers are to </a:t>
            </a:r>
            <a:r>
              <a:rPr lang="en-US" sz="2800" b="1" dirty="0"/>
              <a:t>convey the origin information provided by their suppliers</a:t>
            </a:r>
            <a:r>
              <a:rPr lang="en-US" sz="2800" dirty="0"/>
              <a:t>. </a:t>
            </a:r>
            <a:endParaRPr lang="en-US" sz="2800" dirty="0" smtClean="0"/>
          </a:p>
          <a:p>
            <a:pPr marL="857250" indent="-571500">
              <a:spcBef>
                <a:spcPts val="0"/>
              </a:spcBef>
            </a:pPr>
            <a:endParaRPr lang="en-US" sz="2800" dirty="0" smtClean="0"/>
          </a:p>
          <a:p>
            <a:pPr marL="857250" indent="-571500">
              <a:spcBef>
                <a:spcPts val="0"/>
              </a:spcBef>
              <a:buFont typeface="Wingdings" panose="05000000000000000000" pitchFamily="2" charset="2"/>
              <a:buAutoNum type="arabicParenBoth" startAt="2"/>
            </a:pPr>
            <a:r>
              <a:rPr lang="en-US" sz="2800" dirty="0" smtClean="0"/>
              <a:t>Records must </a:t>
            </a:r>
            <a:r>
              <a:rPr lang="en-US" sz="2800" dirty="0"/>
              <a:t>either be </a:t>
            </a:r>
            <a:r>
              <a:rPr lang="en-US" sz="2800" b="1" dirty="0"/>
              <a:t>maintained at the retail facility or at another location for as long as the product is on hand</a:t>
            </a:r>
            <a:r>
              <a:rPr lang="en-US" sz="2800" dirty="0"/>
              <a:t> and provided to any duly authorized representative of </a:t>
            </a:r>
            <a:r>
              <a:rPr lang="en-US" sz="2800" dirty="0" smtClean="0"/>
              <a:t>USDA.</a:t>
            </a:r>
          </a:p>
        </p:txBody>
      </p:sp>
    </p:spTree>
    <p:extLst>
      <p:ext uri="{BB962C8B-B14F-4D97-AF65-F5344CB8AC3E}">
        <p14:creationId xmlns:p14="http://schemas.microsoft.com/office/powerpoint/2010/main" val="17101575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47" y="762000"/>
            <a:ext cx="8228707" cy="655588"/>
          </a:xfrm>
        </p:spPr>
        <p:txBody>
          <a:bodyPr/>
          <a:lstStyle/>
          <a:p>
            <a:r>
              <a:rPr lang="en-US" sz="3200" b="1" u="sng" dirty="0" smtClean="0"/>
              <a:t>Recordkeeping</a:t>
            </a:r>
            <a:endParaRPr lang="en-US" sz="3200" b="1" u="sng" dirty="0"/>
          </a:p>
        </p:txBody>
      </p:sp>
      <p:sp>
        <p:nvSpPr>
          <p:cNvPr id="3" name="Content Placeholder 2"/>
          <p:cNvSpPr>
            <a:spLocks noGrp="1"/>
          </p:cNvSpPr>
          <p:nvPr>
            <p:ph idx="1"/>
          </p:nvPr>
        </p:nvSpPr>
        <p:spPr>
          <a:xfrm>
            <a:off x="76200" y="1371600"/>
            <a:ext cx="8991599" cy="4953000"/>
          </a:xfrm>
        </p:spPr>
        <p:txBody>
          <a:bodyPr/>
          <a:lstStyle/>
          <a:p>
            <a:pPr marL="800100" indent="-571500">
              <a:spcBef>
                <a:spcPts val="0"/>
              </a:spcBef>
              <a:buFont typeface="Wingdings" panose="05000000000000000000" pitchFamily="2" charset="2"/>
              <a:buAutoNum type="arabicParenBoth" startAt="3"/>
              <a:tabLst>
                <a:tab pos="742950" algn="l"/>
                <a:tab pos="800100" algn="l"/>
              </a:tabLst>
            </a:pPr>
            <a:r>
              <a:rPr lang="en-US" sz="2800" dirty="0" smtClean="0"/>
              <a:t>For pre-labeled products (consumer-ready packages and master containers), </a:t>
            </a:r>
            <a:r>
              <a:rPr lang="en-US" sz="2800" dirty="0"/>
              <a:t>the label itself is sufficient information on which the retailer may rely to establish the product's </a:t>
            </a:r>
            <a:r>
              <a:rPr lang="en-US" sz="2800" dirty="0" smtClean="0"/>
              <a:t>origin, </a:t>
            </a:r>
            <a:r>
              <a:rPr lang="en-US" sz="2800" dirty="0"/>
              <a:t>and no additional records </a:t>
            </a:r>
            <a:r>
              <a:rPr lang="en-US" sz="2800" b="1" i="1" dirty="0"/>
              <a:t>documenting origin information </a:t>
            </a:r>
            <a:r>
              <a:rPr lang="en-US" sz="2800" dirty="0"/>
              <a:t>are necessary</a:t>
            </a:r>
            <a:r>
              <a:rPr lang="en-US" sz="2800" dirty="0" smtClean="0"/>
              <a:t>.</a:t>
            </a:r>
          </a:p>
          <a:p>
            <a:pPr marL="800100" indent="-571500">
              <a:spcBef>
                <a:spcPts val="0"/>
              </a:spcBef>
              <a:buAutoNum type="arabicParenBoth" startAt="3"/>
              <a:tabLst>
                <a:tab pos="742950" algn="l"/>
                <a:tab pos="800100" algn="l"/>
              </a:tabLst>
            </a:pPr>
            <a:r>
              <a:rPr lang="en-US" sz="2800" dirty="0" smtClean="0"/>
              <a:t>For records </a:t>
            </a:r>
            <a:r>
              <a:rPr lang="en-US" sz="2800" dirty="0"/>
              <a:t>that identify the covered commodity, the retail supplier, and </a:t>
            </a:r>
            <a:r>
              <a:rPr lang="en-US" sz="2800" dirty="0" smtClean="0"/>
              <a:t>products </a:t>
            </a:r>
            <a:r>
              <a:rPr lang="en-US" sz="2800" dirty="0"/>
              <a:t>that are not pre-labeled, the country of origin information must be </a:t>
            </a:r>
            <a:r>
              <a:rPr lang="en-US" sz="2800" b="1" dirty="0"/>
              <a:t>maintained for a period of 1 year</a:t>
            </a:r>
            <a:r>
              <a:rPr lang="en-US" sz="2800" dirty="0"/>
              <a:t> from the date the origin </a:t>
            </a:r>
            <a:r>
              <a:rPr lang="en-US" sz="2800" dirty="0" smtClean="0"/>
              <a:t>declaration is made </a:t>
            </a:r>
            <a:r>
              <a:rPr lang="en-US" sz="2800" dirty="0"/>
              <a:t>at retail. </a:t>
            </a:r>
          </a:p>
        </p:txBody>
      </p:sp>
    </p:spTree>
    <p:extLst>
      <p:ext uri="{BB962C8B-B14F-4D97-AF65-F5344CB8AC3E}">
        <p14:creationId xmlns:p14="http://schemas.microsoft.com/office/powerpoint/2010/main" val="6512075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33475" y="1524000"/>
            <a:ext cx="7010400" cy="4524315"/>
          </a:xfrm>
          <a:prstGeom prst="rect">
            <a:avLst/>
          </a:prstGeom>
        </p:spPr>
        <p:txBody>
          <a:bodyPr wrap="square">
            <a:spAutoFit/>
          </a:bodyPr>
          <a:lstStyle/>
          <a:p>
            <a:pPr lvl="0">
              <a:spcBef>
                <a:spcPts val="1200"/>
              </a:spcBef>
            </a:pPr>
            <a:r>
              <a:rPr lang="en-US" sz="3200" b="1" dirty="0">
                <a:solidFill>
                  <a:srgbClr val="000000"/>
                </a:solidFill>
                <a:ea typeface="Times New Roman"/>
                <a:cs typeface="Times New Roman"/>
              </a:rPr>
              <a:t>Part 2 – Surveillance Activities</a:t>
            </a:r>
            <a:endParaRPr lang="en-US" sz="3200" b="1" dirty="0">
              <a:solidFill>
                <a:srgbClr val="000000"/>
              </a:solidFill>
              <a:ea typeface="Times New Roman"/>
            </a:endParaRPr>
          </a:p>
          <a:p>
            <a:pPr marL="342900" lvl="5" indent="-342900">
              <a:spcBef>
                <a:spcPts val="1200"/>
              </a:spcBef>
              <a:buFont typeface="Wingdings" panose="05000000000000000000" pitchFamily="2" charset="2"/>
              <a:buChar char="Ø"/>
              <a:tabLst>
                <a:tab pos="914400" algn="l"/>
              </a:tabLst>
            </a:pPr>
            <a:r>
              <a:rPr lang="en-US" sz="2800" dirty="0">
                <a:solidFill>
                  <a:srgbClr val="000000"/>
                </a:solidFill>
                <a:ea typeface="Times New Roman"/>
                <a:cs typeface="Times New Roman"/>
              </a:rPr>
              <a:t>Enforcement</a:t>
            </a:r>
            <a:endParaRPr lang="en-US" sz="2800" dirty="0">
              <a:solidFill>
                <a:srgbClr val="000000"/>
              </a:solidFill>
              <a:ea typeface="Times New Roman"/>
            </a:endParaRPr>
          </a:p>
          <a:p>
            <a:pPr marL="342900" lvl="5" indent="-342900">
              <a:spcBef>
                <a:spcPts val="1200"/>
              </a:spcBef>
              <a:buFont typeface="Wingdings" panose="05000000000000000000" pitchFamily="2" charset="2"/>
              <a:buChar char="Ø"/>
              <a:tabLst>
                <a:tab pos="914400" algn="l"/>
              </a:tabLst>
            </a:pPr>
            <a:r>
              <a:rPr lang="en-US" sz="2800" dirty="0">
                <a:solidFill>
                  <a:srgbClr val="000000"/>
                </a:solidFill>
                <a:ea typeface="Times New Roman"/>
                <a:cs typeface="Times New Roman"/>
              </a:rPr>
              <a:t>Types of Retail Reviews</a:t>
            </a:r>
            <a:endParaRPr lang="en-US" sz="2800" dirty="0">
              <a:solidFill>
                <a:srgbClr val="000000"/>
              </a:solidFill>
              <a:ea typeface="Times New Roman"/>
            </a:endParaRPr>
          </a:p>
          <a:p>
            <a:pPr marL="342900" lvl="5" indent="-342900">
              <a:spcBef>
                <a:spcPts val="1200"/>
              </a:spcBef>
              <a:buFont typeface="Wingdings" panose="05000000000000000000" pitchFamily="2" charset="2"/>
              <a:buChar char="Ø"/>
              <a:tabLst>
                <a:tab pos="914400" algn="l"/>
              </a:tabLst>
            </a:pPr>
            <a:r>
              <a:rPr lang="en-US" sz="2800" dirty="0">
                <a:solidFill>
                  <a:srgbClr val="000000"/>
                </a:solidFill>
                <a:ea typeface="Times New Roman"/>
                <a:cs typeface="Times New Roman"/>
              </a:rPr>
              <a:t>Retail Review Expectations</a:t>
            </a:r>
          </a:p>
          <a:p>
            <a:pPr marL="342900" lvl="5" indent="-342900">
              <a:spcBef>
                <a:spcPts val="1200"/>
              </a:spcBef>
              <a:buFont typeface="Wingdings" panose="05000000000000000000" pitchFamily="2" charset="2"/>
              <a:buChar char="Ø"/>
              <a:tabLst>
                <a:tab pos="914400" algn="l"/>
              </a:tabLst>
            </a:pPr>
            <a:r>
              <a:rPr lang="en-US" sz="2800" dirty="0">
                <a:solidFill>
                  <a:srgbClr val="000000"/>
                </a:solidFill>
                <a:ea typeface="Times New Roman"/>
                <a:cs typeface="Times New Roman"/>
              </a:rPr>
              <a:t>Compliance Rating Criteria</a:t>
            </a:r>
            <a:endParaRPr lang="en-US" sz="2800" dirty="0">
              <a:solidFill>
                <a:srgbClr val="000000"/>
              </a:solidFill>
              <a:ea typeface="Times New Roman"/>
            </a:endParaRPr>
          </a:p>
          <a:p>
            <a:pPr marL="342900" lvl="5" indent="-342900">
              <a:spcBef>
                <a:spcPts val="1200"/>
              </a:spcBef>
              <a:buFont typeface="Wingdings" panose="05000000000000000000" pitchFamily="2" charset="2"/>
              <a:buChar char="Ø"/>
              <a:tabLst>
                <a:tab pos="914400" algn="l"/>
              </a:tabLst>
            </a:pPr>
            <a:r>
              <a:rPr lang="en-US" sz="2800" dirty="0">
                <a:solidFill>
                  <a:srgbClr val="000000"/>
                </a:solidFill>
                <a:ea typeface="Times New Roman"/>
                <a:cs typeface="Times New Roman"/>
              </a:rPr>
              <a:t>Responding to Notices of Non-Compliance</a:t>
            </a:r>
            <a:endParaRPr lang="en-US" sz="2800" dirty="0">
              <a:solidFill>
                <a:srgbClr val="000000"/>
              </a:solidFill>
              <a:ea typeface="Times New Roman"/>
            </a:endParaRPr>
          </a:p>
          <a:p>
            <a:pPr marL="342900" lvl="5" indent="-342900">
              <a:spcBef>
                <a:spcPts val="1200"/>
              </a:spcBef>
              <a:buFont typeface="Wingdings" panose="05000000000000000000" pitchFamily="2" charset="2"/>
              <a:buChar char="Ø"/>
              <a:tabLst>
                <a:tab pos="914400" algn="l"/>
              </a:tabLst>
            </a:pPr>
            <a:r>
              <a:rPr lang="en-US" sz="2800" dirty="0">
                <a:solidFill>
                  <a:srgbClr val="000000"/>
                </a:solidFill>
                <a:ea typeface="Times New Roman"/>
                <a:cs typeface="Times New Roman"/>
              </a:rPr>
              <a:t>FY 2016</a:t>
            </a:r>
            <a:endParaRPr lang="en-US" sz="2800" dirty="0"/>
          </a:p>
        </p:txBody>
      </p:sp>
    </p:spTree>
    <p:extLst>
      <p:ext uri="{BB962C8B-B14F-4D97-AF65-F5344CB8AC3E}">
        <p14:creationId xmlns:p14="http://schemas.microsoft.com/office/powerpoint/2010/main" val="7873809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47" y="762000"/>
            <a:ext cx="8228707" cy="655588"/>
          </a:xfrm>
        </p:spPr>
        <p:txBody>
          <a:bodyPr/>
          <a:lstStyle/>
          <a:p>
            <a:r>
              <a:rPr lang="en-US" sz="3200" b="1" u="sng" dirty="0" smtClean="0"/>
              <a:t>Enforcement</a:t>
            </a:r>
            <a:endParaRPr lang="en-US" sz="3200" b="1" u="sng" dirty="0"/>
          </a:p>
        </p:txBody>
      </p:sp>
      <p:sp>
        <p:nvSpPr>
          <p:cNvPr id="3" name="Content Placeholder 2"/>
          <p:cNvSpPr>
            <a:spLocks noGrp="1"/>
          </p:cNvSpPr>
          <p:nvPr>
            <p:ph idx="1"/>
          </p:nvPr>
        </p:nvSpPr>
        <p:spPr>
          <a:xfrm>
            <a:off x="457647" y="1371600"/>
            <a:ext cx="8228707" cy="4754169"/>
          </a:xfrm>
        </p:spPr>
        <p:txBody>
          <a:bodyPr/>
          <a:lstStyle/>
          <a:p>
            <a:pPr marL="342900" indent="-342900">
              <a:spcBef>
                <a:spcPts val="600"/>
              </a:spcBef>
              <a:buFont typeface="Wingdings" panose="05000000000000000000" pitchFamily="2" charset="2"/>
              <a:buChar char="Ø"/>
            </a:pPr>
            <a:r>
              <a:rPr lang="en-US" sz="2800" dirty="0" smtClean="0"/>
              <a:t>The COOL Division partners with state agencies to assist with administration of the program.</a:t>
            </a:r>
          </a:p>
          <a:p>
            <a:pPr marL="342900" indent="-342900">
              <a:spcBef>
                <a:spcPts val="600"/>
              </a:spcBef>
              <a:buFont typeface="Wingdings" panose="05000000000000000000" pitchFamily="2" charset="2"/>
              <a:buChar char="Ø"/>
            </a:pPr>
            <a:r>
              <a:rPr lang="en-US" sz="2800" dirty="0" smtClean="0"/>
              <a:t>State cooperators are trained and certified by COOL Specialists to conduct retail reviews in store locations assigned by the COOL Division.</a:t>
            </a:r>
          </a:p>
          <a:p>
            <a:pPr marL="342900" indent="-342900">
              <a:spcBef>
                <a:spcPts val="600"/>
              </a:spcBef>
              <a:buFont typeface="Wingdings" panose="05000000000000000000" pitchFamily="2" charset="2"/>
              <a:buChar char="Ø"/>
            </a:pPr>
            <a:r>
              <a:rPr lang="en-US" sz="2800" dirty="0" smtClean="0"/>
              <a:t>Assigned retail locations to state cooperators </a:t>
            </a:r>
            <a:r>
              <a:rPr lang="en-US" sz="2800" dirty="0"/>
              <a:t> </a:t>
            </a:r>
            <a:r>
              <a:rPr lang="en-US" sz="2800" dirty="0" smtClean="0"/>
              <a:t>are dependent on the previous year’s store compliance rating, responsiveness, and overall trends.</a:t>
            </a:r>
          </a:p>
          <a:p>
            <a:pPr marL="342900" indent="-342900">
              <a:spcBef>
                <a:spcPts val="600"/>
              </a:spcBef>
              <a:buFont typeface="Wingdings" panose="05000000000000000000" pitchFamily="2" charset="2"/>
              <a:buChar char="Ø"/>
            </a:pPr>
            <a:r>
              <a:rPr lang="en-US" sz="2800" dirty="0" smtClean="0"/>
              <a:t>COOL Division Auditors audit individual products through the supply chain to verify accuracy of COOL claims.</a:t>
            </a:r>
            <a:endParaRPr lang="en-US" sz="2800" dirty="0"/>
          </a:p>
        </p:txBody>
      </p:sp>
    </p:spTree>
    <p:extLst>
      <p:ext uri="{BB962C8B-B14F-4D97-AF65-F5344CB8AC3E}">
        <p14:creationId xmlns:p14="http://schemas.microsoft.com/office/powerpoint/2010/main" val="37798052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47" y="838200"/>
            <a:ext cx="8228707" cy="579388"/>
          </a:xfrm>
        </p:spPr>
        <p:txBody>
          <a:bodyPr/>
          <a:lstStyle/>
          <a:p>
            <a:r>
              <a:rPr lang="en-US" sz="3200" b="1" u="sng" dirty="0"/>
              <a:t>Retail Review Assignment History</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2415" y="1665383"/>
            <a:ext cx="7779170" cy="4395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78401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8707" cy="609600"/>
          </a:xfrm>
        </p:spPr>
        <p:txBody>
          <a:bodyPr/>
          <a:lstStyle/>
          <a:p>
            <a:r>
              <a:rPr lang="en-US" sz="2800" b="1" u="sng" dirty="0" smtClean="0"/>
              <a:t>Types of Retail Reviews</a:t>
            </a:r>
            <a:endParaRPr lang="en-US" sz="2800" b="1" u="sng" dirty="0"/>
          </a:p>
        </p:txBody>
      </p:sp>
      <p:sp>
        <p:nvSpPr>
          <p:cNvPr id="3" name="Content Placeholder 2"/>
          <p:cNvSpPr>
            <a:spLocks noGrp="1"/>
          </p:cNvSpPr>
          <p:nvPr>
            <p:ph idx="1"/>
          </p:nvPr>
        </p:nvSpPr>
        <p:spPr>
          <a:xfrm>
            <a:off x="457200" y="1497628"/>
            <a:ext cx="3961953" cy="5201423"/>
          </a:xfrm>
          <a:solidFill>
            <a:schemeClr val="tx2">
              <a:lumMod val="20000"/>
              <a:lumOff val="80000"/>
            </a:schemeClr>
          </a:solidFill>
          <a:ln>
            <a:solidFill>
              <a:schemeClr val="tx1"/>
            </a:solidFill>
            <a:prstDash val="lgDash"/>
          </a:ln>
        </p:spPr>
        <p:txBody>
          <a:bodyPr/>
          <a:lstStyle/>
          <a:p>
            <a:pPr algn="ctr"/>
            <a:r>
              <a:rPr lang="en-US" sz="2400" b="1" dirty="0" smtClean="0">
                <a:solidFill>
                  <a:schemeClr val="tx1"/>
                </a:solidFill>
              </a:rPr>
              <a:t>Initial Reviews</a:t>
            </a:r>
          </a:p>
          <a:p>
            <a:pPr marL="664324" lvl="2" indent="-342900">
              <a:buFont typeface="Arial" panose="020B0604020202020204" pitchFamily="34" charset="0"/>
              <a:buChar char="•"/>
            </a:pPr>
            <a:r>
              <a:rPr lang="en-US" sz="2000" dirty="0" smtClean="0"/>
              <a:t>Conducted in stores once every 5 years.</a:t>
            </a:r>
          </a:p>
          <a:p>
            <a:pPr marL="664324" lvl="2" indent="-342900">
              <a:buFont typeface="Arial" panose="020B0604020202020204" pitchFamily="34" charset="0"/>
              <a:buChar char="•"/>
            </a:pPr>
            <a:r>
              <a:rPr lang="en-US" sz="2000" dirty="0" smtClean="0"/>
              <a:t>All covered commodities reviewed for labeling compliance.</a:t>
            </a:r>
          </a:p>
          <a:p>
            <a:pPr marL="664324" lvl="2" indent="-342900">
              <a:buFont typeface="Arial" panose="020B0604020202020204" pitchFamily="34" charset="0"/>
              <a:buChar char="•"/>
            </a:pPr>
            <a:r>
              <a:rPr lang="en-US" sz="2000" dirty="0" smtClean="0"/>
              <a:t>Recordkeeping compliance is assessed by interview questions.</a:t>
            </a:r>
          </a:p>
        </p:txBody>
      </p:sp>
      <p:sp>
        <p:nvSpPr>
          <p:cNvPr id="4" name="TextBox 3"/>
          <p:cNvSpPr txBox="1"/>
          <p:nvPr/>
        </p:nvSpPr>
        <p:spPr>
          <a:xfrm>
            <a:off x="4591050" y="1497628"/>
            <a:ext cx="4038600" cy="5201424"/>
          </a:xfrm>
          <a:prstGeom prst="rect">
            <a:avLst/>
          </a:prstGeom>
          <a:solidFill>
            <a:schemeClr val="tx2">
              <a:lumMod val="20000"/>
              <a:lumOff val="80000"/>
            </a:schemeClr>
          </a:solidFill>
          <a:ln>
            <a:solidFill>
              <a:schemeClr val="tx1"/>
            </a:solidFill>
            <a:prstDash val="lgDash"/>
          </a:ln>
        </p:spPr>
        <p:txBody>
          <a:bodyPr wrap="square" rtlCol="0">
            <a:spAutoFit/>
          </a:bodyPr>
          <a:lstStyle/>
          <a:p>
            <a:pPr lvl="0" algn="ctr" defTabSz="410709" fontAlgn="base">
              <a:spcBef>
                <a:spcPts val="2953"/>
              </a:spcBef>
              <a:spcAft>
                <a:spcPct val="0"/>
              </a:spcAft>
            </a:pPr>
            <a:r>
              <a:rPr lang="en-US" sz="2400" b="1" kern="0" dirty="0">
                <a:sym typeface="Helvetica Light" charset="0"/>
              </a:rPr>
              <a:t>Follow Up Reviews</a:t>
            </a:r>
          </a:p>
          <a:p>
            <a:pPr marL="503612" lvl="1" indent="-342900" defTabSz="410709" fontAlgn="base">
              <a:spcAft>
                <a:spcPct val="0"/>
              </a:spcAft>
              <a:buFont typeface="Arial" panose="020B0604020202020204" pitchFamily="34" charset="0"/>
              <a:buChar char="•"/>
            </a:pPr>
            <a:endParaRPr lang="en-US" sz="2000" kern="0" dirty="0" smtClean="0">
              <a:solidFill>
                <a:srgbClr val="000000"/>
              </a:solidFill>
              <a:sym typeface="Helvetica Light" charset="0"/>
            </a:endParaRPr>
          </a:p>
          <a:p>
            <a:pPr marL="503612" lvl="1" indent="-342900" defTabSz="410709" fontAlgn="base">
              <a:spcAft>
                <a:spcPct val="0"/>
              </a:spcAft>
              <a:buFont typeface="Arial" panose="020B0604020202020204" pitchFamily="34" charset="0"/>
              <a:buChar char="•"/>
            </a:pPr>
            <a:r>
              <a:rPr lang="en-US" kern="0" dirty="0" smtClean="0">
                <a:solidFill>
                  <a:srgbClr val="000000"/>
                </a:solidFill>
                <a:sym typeface="Helvetica Light" charset="0"/>
              </a:rPr>
              <a:t>Past </a:t>
            </a:r>
            <a:r>
              <a:rPr lang="en-US" kern="0" dirty="0">
                <a:solidFill>
                  <a:srgbClr val="000000"/>
                </a:solidFill>
                <a:sym typeface="Helvetica Light" charset="0"/>
              </a:rPr>
              <a:t>critical compliance </a:t>
            </a:r>
            <a:r>
              <a:rPr lang="en-US" kern="0" dirty="0" smtClean="0">
                <a:solidFill>
                  <a:srgbClr val="000000"/>
                </a:solidFill>
                <a:sym typeface="Helvetica Light" charset="0"/>
              </a:rPr>
              <a:t>weakness, non-responsive or inadequate corrective actions, </a:t>
            </a:r>
            <a:r>
              <a:rPr lang="en-US" kern="0" dirty="0">
                <a:solidFill>
                  <a:srgbClr val="000000"/>
                </a:solidFill>
                <a:sym typeface="Helvetica Light" charset="0"/>
              </a:rPr>
              <a:t>and preventative </a:t>
            </a:r>
            <a:r>
              <a:rPr lang="en-US" kern="0" dirty="0" smtClean="0">
                <a:solidFill>
                  <a:srgbClr val="000000"/>
                </a:solidFill>
                <a:sym typeface="Helvetica Light" charset="0"/>
              </a:rPr>
              <a:t>measures.</a:t>
            </a:r>
          </a:p>
          <a:p>
            <a:pPr marL="160712" lvl="1" defTabSz="410709" fontAlgn="base">
              <a:spcAft>
                <a:spcPct val="0"/>
              </a:spcAft>
            </a:pPr>
            <a:endParaRPr lang="en-US" kern="0" dirty="0">
              <a:solidFill>
                <a:srgbClr val="000000"/>
              </a:solidFill>
              <a:sym typeface="Helvetica Light" charset="0"/>
            </a:endParaRPr>
          </a:p>
          <a:p>
            <a:pPr marL="503612" lvl="1" indent="-342900" defTabSz="410709" fontAlgn="base">
              <a:spcAft>
                <a:spcPct val="0"/>
              </a:spcAft>
              <a:buFont typeface="Arial" panose="020B0604020202020204" pitchFamily="34" charset="0"/>
              <a:buChar char="•"/>
            </a:pPr>
            <a:r>
              <a:rPr lang="en-US" kern="0" dirty="0">
                <a:solidFill>
                  <a:srgbClr val="000000"/>
                </a:solidFill>
                <a:sym typeface="Helvetica Light" charset="0"/>
              </a:rPr>
              <a:t>All covered commodities </a:t>
            </a:r>
            <a:r>
              <a:rPr lang="en-US" kern="0" dirty="0" smtClean="0">
                <a:solidFill>
                  <a:srgbClr val="000000"/>
                </a:solidFill>
                <a:sym typeface="Helvetica Light" charset="0"/>
              </a:rPr>
              <a:t>reviewed</a:t>
            </a:r>
            <a:r>
              <a:rPr lang="en-US" kern="0" dirty="0">
                <a:solidFill>
                  <a:srgbClr val="000000"/>
                </a:solidFill>
                <a:sym typeface="Helvetica Light" charset="0"/>
              </a:rPr>
              <a:t> </a:t>
            </a:r>
            <a:r>
              <a:rPr lang="en-US" kern="0" dirty="0" smtClean="0">
                <a:solidFill>
                  <a:srgbClr val="000000"/>
                </a:solidFill>
                <a:sym typeface="Helvetica Light" charset="0"/>
              </a:rPr>
              <a:t>for labeling compliance.</a:t>
            </a:r>
          </a:p>
          <a:p>
            <a:pPr marL="503612" lvl="1" indent="-342900" defTabSz="410709" fontAlgn="base">
              <a:spcAft>
                <a:spcPct val="0"/>
              </a:spcAft>
              <a:buFont typeface="Arial" panose="020B0604020202020204" pitchFamily="34" charset="0"/>
              <a:buChar char="•"/>
            </a:pPr>
            <a:endParaRPr lang="en-US" kern="0" dirty="0" smtClean="0">
              <a:solidFill>
                <a:srgbClr val="000000"/>
              </a:solidFill>
              <a:sym typeface="Helvetica Light" charset="0"/>
            </a:endParaRPr>
          </a:p>
          <a:p>
            <a:pPr marL="503612" lvl="1" indent="-342900" defTabSz="410709" fontAlgn="base">
              <a:spcAft>
                <a:spcPct val="0"/>
              </a:spcAft>
              <a:buFont typeface="Arial" panose="020B0604020202020204" pitchFamily="34" charset="0"/>
              <a:buChar char="•"/>
            </a:pPr>
            <a:r>
              <a:rPr lang="en-US" kern="0" dirty="0" smtClean="0">
                <a:solidFill>
                  <a:srgbClr val="000000"/>
                </a:solidFill>
                <a:sym typeface="Helvetica Light" charset="0"/>
              </a:rPr>
              <a:t>Photographs </a:t>
            </a:r>
            <a:r>
              <a:rPr lang="en-US" kern="0" dirty="0">
                <a:solidFill>
                  <a:srgbClr val="000000"/>
                </a:solidFill>
                <a:sym typeface="Helvetica Light" charset="0"/>
              </a:rPr>
              <a:t>are taken of all non-complying </a:t>
            </a:r>
            <a:r>
              <a:rPr lang="en-US" kern="0" dirty="0" smtClean="0">
                <a:solidFill>
                  <a:srgbClr val="000000"/>
                </a:solidFill>
                <a:sym typeface="Helvetica Light" charset="0"/>
              </a:rPr>
              <a:t>items.</a:t>
            </a:r>
          </a:p>
          <a:p>
            <a:pPr marL="160712" lvl="1" defTabSz="410709" fontAlgn="base">
              <a:spcAft>
                <a:spcPct val="0"/>
              </a:spcAft>
            </a:pPr>
            <a:endParaRPr lang="en-US" kern="0" dirty="0" smtClean="0">
              <a:solidFill>
                <a:srgbClr val="000000"/>
              </a:solidFill>
              <a:sym typeface="Helvetica Light" charset="0"/>
            </a:endParaRPr>
          </a:p>
          <a:p>
            <a:pPr marL="503612" lvl="1" indent="-342900" defTabSz="410709" fontAlgn="base">
              <a:spcAft>
                <a:spcPct val="0"/>
              </a:spcAft>
              <a:buFont typeface="Arial" panose="020B0604020202020204" pitchFamily="34" charset="0"/>
              <a:buChar char="•"/>
            </a:pPr>
            <a:r>
              <a:rPr lang="en-US" kern="0" dirty="0" smtClean="0">
                <a:solidFill>
                  <a:srgbClr val="000000"/>
                </a:solidFill>
                <a:sym typeface="Helvetica Light" charset="0"/>
              </a:rPr>
              <a:t>Recordkeeping compliance is assessed through providing records within 5 days of the Follow Up review.</a:t>
            </a:r>
            <a:endParaRPr lang="en-US" kern="0" dirty="0">
              <a:solidFill>
                <a:srgbClr val="000000"/>
              </a:solidFill>
              <a:sym typeface="Helvetica Light" charset="0"/>
            </a:endParaRPr>
          </a:p>
        </p:txBody>
      </p:sp>
    </p:spTree>
    <p:extLst>
      <p:ext uri="{BB962C8B-B14F-4D97-AF65-F5344CB8AC3E}">
        <p14:creationId xmlns:p14="http://schemas.microsoft.com/office/powerpoint/2010/main" val="18719356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47" y="762000"/>
            <a:ext cx="8228707" cy="655588"/>
          </a:xfrm>
        </p:spPr>
        <p:txBody>
          <a:bodyPr/>
          <a:lstStyle/>
          <a:p>
            <a:r>
              <a:rPr lang="en-US" sz="3200" b="1" u="sng" dirty="0" smtClean="0"/>
              <a:t>The 4-Step Retail Review</a:t>
            </a:r>
            <a:endParaRPr lang="en-US" sz="3200" b="1" u="sng"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67" t="24133" r="65250" b="11067"/>
          <a:stretch/>
        </p:blipFill>
        <p:spPr bwMode="auto">
          <a:xfrm>
            <a:off x="4876800" y="1524000"/>
            <a:ext cx="3629025" cy="25335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Content Placeholder 2"/>
          <p:cNvSpPr>
            <a:spLocks noGrp="1"/>
          </p:cNvSpPr>
          <p:nvPr>
            <p:ph idx="1"/>
          </p:nvPr>
        </p:nvSpPr>
        <p:spPr>
          <a:xfrm>
            <a:off x="457200" y="1447800"/>
            <a:ext cx="4114799" cy="4876800"/>
          </a:xfrm>
        </p:spPr>
        <p:txBody>
          <a:bodyPr/>
          <a:lstStyle/>
          <a:p>
            <a:pPr>
              <a:spcBef>
                <a:spcPts val="0"/>
              </a:spcBef>
            </a:pPr>
            <a:r>
              <a:rPr lang="en-US" sz="2800" b="1" dirty="0"/>
              <a:t>(</a:t>
            </a:r>
            <a:r>
              <a:rPr lang="en-US" sz="2800" b="1" dirty="0" smtClean="0"/>
              <a:t>1) Opening </a:t>
            </a:r>
            <a:r>
              <a:rPr lang="en-US" sz="2800" b="1" dirty="0"/>
              <a:t>Meeting</a:t>
            </a:r>
            <a:r>
              <a:rPr lang="en-US" sz="2800" b="1" dirty="0" smtClean="0"/>
              <a:t>:</a:t>
            </a:r>
          </a:p>
          <a:p>
            <a:pPr>
              <a:spcBef>
                <a:spcPts val="0"/>
              </a:spcBef>
            </a:pPr>
            <a:r>
              <a:rPr lang="en-US" dirty="0" smtClean="0"/>
              <a:t> </a:t>
            </a:r>
          </a:p>
          <a:p>
            <a:pPr marL="457200" lvl="2" indent="-457200">
              <a:spcBef>
                <a:spcPts val="600"/>
              </a:spcBef>
              <a:buFont typeface="Arial" panose="020B0604020202020204" pitchFamily="34" charset="0"/>
              <a:buChar char="•"/>
            </a:pPr>
            <a:r>
              <a:rPr lang="en-US" sz="2000" dirty="0" smtClean="0"/>
              <a:t>Reviewers  will conduct </a:t>
            </a:r>
            <a:r>
              <a:rPr lang="en-US" sz="2000" dirty="0"/>
              <a:t>a short meeting with the responsible authority.</a:t>
            </a:r>
          </a:p>
          <a:p>
            <a:pPr marL="457200" lvl="2" indent="-457200">
              <a:spcBef>
                <a:spcPts val="600"/>
              </a:spcBef>
              <a:buFont typeface="Arial" panose="020B0604020202020204" pitchFamily="34" charset="0"/>
              <a:buChar char="•"/>
            </a:pPr>
            <a:r>
              <a:rPr lang="en-US" sz="2000" dirty="0"/>
              <a:t>Explain the scope and objective of the review.</a:t>
            </a:r>
          </a:p>
          <a:p>
            <a:pPr marL="457200" lvl="2" indent="-457200">
              <a:spcBef>
                <a:spcPts val="600"/>
              </a:spcBef>
              <a:buFont typeface="Arial" panose="020B0604020202020204" pitchFamily="34" charset="0"/>
              <a:buChar char="•"/>
            </a:pPr>
            <a:r>
              <a:rPr lang="en-US" sz="2000" dirty="0"/>
              <a:t>Provide a short summary of what </a:t>
            </a:r>
            <a:r>
              <a:rPr lang="en-US" sz="2000" dirty="0" smtClean="0"/>
              <a:t>they </a:t>
            </a:r>
            <a:r>
              <a:rPr lang="en-US" sz="2000" dirty="0"/>
              <a:t>will be looking for by providing a copy of the Information </a:t>
            </a:r>
            <a:r>
              <a:rPr lang="en-US" sz="2000" dirty="0" smtClean="0"/>
              <a:t>Sheet.</a:t>
            </a:r>
            <a:endParaRPr lang="en-US" sz="2000" dirty="0"/>
          </a:p>
          <a:p>
            <a:pPr marL="457200" lvl="2" indent="-457200">
              <a:spcBef>
                <a:spcPts val="600"/>
              </a:spcBef>
              <a:buFont typeface="Arial" panose="020B0604020202020204" pitchFamily="34" charset="0"/>
              <a:buChar char="•"/>
            </a:pPr>
            <a:r>
              <a:rPr lang="en-US" sz="2000" dirty="0" smtClean="0"/>
              <a:t>Store representatives are encouraged to </a:t>
            </a:r>
            <a:r>
              <a:rPr lang="en-US" sz="2000" dirty="0"/>
              <a:t>accompany </a:t>
            </a:r>
            <a:r>
              <a:rPr lang="en-US" sz="2000" dirty="0" smtClean="0"/>
              <a:t>the Reviewer during </a:t>
            </a:r>
            <a:r>
              <a:rPr lang="en-US" sz="2000" dirty="0"/>
              <a:t>the review.</a:t>
            </a:r>
          </a:p>
          <a:p>
            <a:pPr marL="778624" lvl="2" indent="-457200">
              <a:buFont typeface="Arial" panose="020B0604020202020204" pitchFamily="34" charset="0"/>
              <a:buChar char="•"/>
            </a:pPr>
            <a:endParaRPr lang="en-US" sz="1400" dirty="0"/>
          </a:p>
          <a:p>
            <a:endParaRPr lang="en-US" sz="1800" dirty="0" smtClean="0"/>
          </a:p>
          <a:p>
            <a:pPr lvl="1"/>
            <a:endParaRPr lang="en-US" dirty="0" smtClean="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854" t="16137" r="9804" b="15432"/>
          <a:stretch/>
        </p:blipFill>
        <p:spPr bwMode="auto">
          <a:xfrm>
            <a:off x="4876800" y="4267200"/>
            <a:ext cx="3651182"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446510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47" y="762000"/>
            <a:ext cx="8228707" cy="655588"/>
          </a:xfrm>
        </p:spPr>
        <p:txBody>
          <a:bodyPr/>
          <a:lstStyle/>
          <a:p>
            <a:r>
              <a:rPr lang="en-US" sz="3200" b="1" u="sng" dirty="0" smtClean="0"/>
              <a:t>The 4-Step Retail Review</a:t>
            </a:r>
            <a:endParaRPr lang="en-US" sz="3200" dirty="0"/>
          </a:p>
        </p:txBody>
      </p:sp>
      <p:sp>
        <p:nvSpPr>
          <p:cNvPr id="3" name="Content Placeholder 2"/>
          <p:cNvSpPr>
            <a:spLocks noGrp="1"/>
          </p:cNvSpPr>
          <p:nvPr>
            <p:ph idx="1"/>
          </p:nvPr>
        </p:nvSpPr>
        <p:spPr>
          <a:xfrm>
            <a:off x="457200" y="1447800"/>
            <a:ext cx="8228707" cy="5257800"/>
          </a:xfrm>
        </p:spPr>
        <p:txBody>
          <a:bodyPr/>
          <a:lstStyle/>
          <a:p>
            <a:pPr>
              <a:spcBef>
                <a:spcPts val="1200"/>
              </a:spcBef>
            </a:pPr>
            <a:r>
              <a:rPr lang="en-US" sz="2800" b="1" dirty="0" smtClean="0"/>
              <a:t>(2) Conducting the Review:</a:t>
            </a:r>
          </a:p>
          <a:p>
            <a:pPr lvl="1">
              <a:spcBef>
                <a:spcPts val="0"/>
              </a:spcBef>
            </a:pPr>
            <a:r>
              <a:rPr lang="en-US" sz="2400" dirty="0" smtClean="0"/>
              <a:t>The Reviewer will review all covered commodities:</a:t>
            </a:r>
          </a:p>
          <a:p>
            <a:pPr marL="460375" lvl="4" indent="-285750">
              <a:spcBef>
                <a:spcPts val="0"/>
              </a:spcBef>
              <a:buFont typeface="Courier New" panose="02070309020205020404" pitchFamily="49" charset="0"/>
              <a:buChar char="o"/>
            </a:pPr>
            <a:r>
              <a:rPr lang="en-US" sz="2400" b="1" dirty="0" smtClean="0"/>
              <a:t>Produce </a:t>
            </a:r>
            <a:r>
              <a:rPr lang="en-US" sz="2400" b="1" dirty="0"/>
              <a:t>Department </a:t>
            </a:r>
            <a:r>
              <a:rPr lang="en-US" sz="2400" dirty="0"/>
              <a:t>(fresh and frozen fruits and vegetables; ginseng)</a:t>
            </a:r>
          </a:p>
          <a:p>
            <a:pPr marL="460375" lvl="4" indent="-285750">
              <a:spcBef>
                <a:spcPts val="0"/>
              </a:spcBef>
              <a:buFont typeface="Courier New" panose="02070309020205020404" pitchFamily="49" charset="0"/>
              <a:buChar char="o"/>
            </a:pPr>
            <a:r>
              <a:rPr lang="en-US" sz="2400" b="1" dirty="0" smtClean="0"/>
              <a:t>Baking </a:t>
            </a:r>
            <a:r>
              <a:rPr lang="en-US" sz="2400" b="1" dirty="0"/>
              <a:t>Aisle </a:t>
            </a:r>
            <a:r>
              <a:rPr lang="en-US" sz="2400" dirty="0"/>
              <a:t>(nuts: raw peanuts, pecans, macadamia nuts)</a:t>
            </a:r>
          </a:p>
          <a:p>
            <a:pPr marL="460375" lvl="4" indent="-285750">
              <a:spcBef>
                <a:spcPts val="0"/>
              </a:spcBef>
              <a:buFont typeface="Courier New" panose="02070309020205020404" pitchFamily="49" charset="0"/>
              <a:buChar char="o"/>
            </a:pPr>
            <a:r>
              <a:rPr lang="en-US" sz="2400" b="1" dirty="0" smtClean="0"/>
              <a:t>Meat </a:t>
            </a:r>
            <a:r>
              <a:rPr lang="en-US" sz="2400" b="1" dirty="0"/>
              <a:t>Department </a:t>
            </a:r>
            <a:r>
              <a:rPr lang="en-US" sz="2400" dirty="0"/>
              <a:t>(fresh and frozen beef, veal, pork, lamb, goat, </a:t>
            </a:r>
            <a:r>
              <a:rPr lang="en-US" sz="2400" dirty="0" smtClean="0"/>
              <a:t>chicken</a:t>
            </a:r>
            <a:r>
              <a:rPr lang="en-US" sz="2400" dirty="0"/>
              <a:t>)</a:t>
            </a:r>
          </a:p>
          <a:p>
            <a:pPr marL="460375" lvl="4" indent="-285750">
              <a:spcBef>
                <a:spcPts val="0"/>
              </a:spcBef>
              <a:buFont typeface="Courier New" panose="02070309020205020404" pitchFamily="49" charset="0"/>
              <a:buChar char="o"/>
            </a:pPr>
            <a:r>
              <a:rPr lang="en-US" sz="2400" b="1" dirty="0" smtClean="0"/>
              <a:t>Seafood </a:t>
            </a:r>
            <a:r>
              <a:rPr lang="en-US" sz="2400" b="1" dirty="0"/>
              <a:t>Department </a:t>
            </a:r>
            <a:r>
              <a:rPr lang="en-US" sz="2400" dirty="0"/>
              <a:t>(fresh and frozen fish and shellfish</a:t>
            </a:r>
            <a:r>
              <a:rPr lang="en-US" sz="2400" dirty="0" smtClean="0"/>
              <a:t>)</a:t>
            </a:r>
          </a:p>
          <a:p>
            <a:pPr marL="460375" lvl="4" indent="-285750">
              <a:spcBef>
                <a:spcPts val="0"/>
              </a:spcBef>
              <a:buFont typeface="Courier New" panose="02070309020205020404" pitchFamily="49" charset="0"/>
              <a:buChar char="o"/>
            </a:pPr>
            <a:r>
              <a:rPr lang="en-US" sz="2400" dirty="0" smtClean="0"/>
              <a:t>Full-service </a:t>
            </a:r>
            <a:r>
              <a:rPr lang="en-US" sz="2400" dirty="0"/>
              <a:t>counters</a:t>
            </a:r>
          </a:p>
          <a:p>
            <a:pPr marL="460375" lvl="4" indent="-285750">
              <a:spcBef>
                <a:spcPts val="0"/>
              </a:spcBef>
              <a:buFont typeface="Courier New" panose="02070309020205020404" pitchFamily="49" charset="0"/>
              <a:buChar char="o"/>
            </a:pPr>
            <a:r>
              <a:rPr lang="en-US" sz="2400" dirty="0"/>
              <a:t>Frozen items display cases</a:t>
            </a:r>
          </a:p>
          <a:p>
            <a:pPr marL="460375" lvl="4" indent="-285750">
              <a:spcBef>
                <a:spcPts val="0"/>
              </a:spcBef>
              <a:buFont typeface="Courier New" panose="02070309020205020404" pitchFamily="49" charset="0"/>
              <a:buChar char="o"/>
            </a:pPr>
            <a:r>
              <a:rPr lang="en-US" sz="2400" dirty="0"/>
              <a:t>Self-service areas, sale </a:t>
            </a:r>
            <a:r>
              <a:rPr lang="en-US" sz="2400" dirty="0" smtClean="0"/>
              <a:t>counters, </a:t>
            </a:r>
            <a:r>
              <a:rPr lang="en-US" sz="2400" dirty="0"/>
              <a:t>and promotional displays</a:t>
            </a:r>
          </a:p>
          <a:p>
            <a:pPr marL="460375" lvl="4" indent="-285750">
              <a:spcBef>
                <a:spcPts val="0"/>
              </a:spcBef>
              <a:buFont typeface="Courier New" panose="02070309020205020404" pitchFamily="49" charset="0"/>
              <a:buChar char="o"/>
            </a:pPr>
            <a:endParaRPr lang="en-US" sz="2400" dirty="0" smtClean="0"/>
          </a:p>
          <a:p>
            <a:pPr marL="460375" lvl="4" indent="-285750">
              <a:spcBef>
                <a:spcPts val="0"/>
              </a:spcBef>
              <a:buFont typeface="Courier New" panose="02070309020205020404" pitchFamily="49" charset="0"/>
              <a:buChar char="o"/>
            </a:pPr>
            <a:endParaRPr lang="en-US" sz="2400" dirty="0" smtClean="0"/>
          </a:p>
          <a:p>
            <a:pPr lvl="4">
              <a:spcBef>
                <a:spcPts val="1200"/>
              </a:spcBef>
            </a:pPr>
            <a:endParaRPr lang="en-US" sz="1800" dirty="0" smtClean="0"/>
          </a:p>
          <a:p>
            <a:pPr lvl="4">
              <a:spcBef>
                <a:spcPts val="1200"/>
              </a:spcBef>
            </a:pPr>
            <a:endParaRPr lang="en-US" sz="1800" dirty="0"/>
          </a:p>
          <a:p>
            <a:endParaRPr lang="en-US" dirty="0"/>
          </a:p>
        </p:txBody>
      </p:sp>
    </p:spTree>
    <p:extLst>
      <p:ext uri="{BB962C8B-B14F-4D97-AF65-F5344CB8AC3E}">
        <p14:creationId xmlns:p14="http://schemas.microsoft.com/office/powerpoint/2010/main" val="36012275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47" y="762000"/>
            <a:ext cx="8228707" cy="655588"/>
          </a:xfrm>
        </p:spPr>
        <p:txBody>
          <a:bodyPr/>
          <a:lstStyle/>
          <a:p>
            <a:r>
              <a:rPr lang="en-US" sz="3200" b="1" u="sng" dirty="0"/>
              <a:t>The 4-Step Retail Review</a:t>
            </a:r>
            <a:endParaRPr lang="en-US" dirty="0"/>
          </a:p>
        </p:txBody>
      </p:sp>
      <p:sp>
        <p:nvSpPr>
          <p:cNvPr id="3" name="Content Placeholder 2"/>
          <p:cNvSpPr>
            <a:spLocks noGrp="1"/>
          </p:cNvSpPr>
          <p:nvPr>
            <p:ph idx="1"/>
          </p:nvPr>
        </p:nvSpPr>
        <p:spPr>
          <a:xfrm>
            <a:off x="457647" y="1600650"/>
            <a:ext cx="8228707" cy="4876350"/>
          </a:xfrm>
        </p:spPr>
        <p:txBody>
          <a:bodyPr/>
          <a:lstStyle/>
          <a:p>
            <a:pPr>
              <a:spcBef>
                <a:spcPts val="1200"/>
              </a:spcBef>
            </a:pPr>
            <a:r>
              <a:rPr lang="en-US" sz="2800" b="1" dirty="0" smtClean="0"/>
              <a:t>(3)  Recordkeeping:</a:t>
            </a:r>
          </a:p>
          <a:p>
            <a:pPr marL="457200" indent="-457200">
              <a:spcBef>
                <a:spcPts val="1200"/>
              </a:spcBef>
              <a:buFont typeface="Wingdings" panose="05000000000000000000" pitchFamily="2" charset="2"/>
              <a:buChar char="Ø"/>
            </a:pPr>
            <a:r>
              <a:rPr lang="en-US" sz="2400" dirty="0" smtClean="0"/>
              <a:t>During </a:t>
            </a:r>
            <a:r>
              <a:rPr lang="en-US" sz="2400" b="1" dirty="0" smtClean="0"/>
              <a:t>initial reviews</a:t>
            </a:r>
            <a:r>
              <a:rPr lang="en-US" sz="2400" dirty="0" smtClean="0"/>
              <a:t>, Reviewers will interview the store representative to assess recordkeeping compliance.</a:t>
            </a:r>
          </a:p>
        </p:txBody>
      </p:sp>
      <p:graphicFrame>
        <p:nvGraphicFramePr>
          <p:cNvPr id="4" name="Table 3"/>
          <p:cNvGraphicFramePr>
            <a:graphicFrameLocks noGrp="1"/>
          </p:cNvGraphicFramePr>
          <p:nvPr>
            <p:extLst>
              <p:ext uri="{D42A27DB-BD31-4B8C-83A1-F6EECF244321}">
                <p14:modId xmlns:p14="http://schemas.microsoft.com/office/powerpoint/2010/main" val="3788435713"/>
              </p:ext>
            </p:extLst>
          </p:nvPr>
        </p:nvGraphicFramePr>
        <p:xfrm>
          <a:off x="609600" y="3352800"/>
          <a:ext cx="8001000" cy="3230880"/>
        </p:xfrm>
        <a:graphic>
          <a:graphicData uri="http://schemas.openxmlformats.org/drawingml/2006/table">
            <a:tbl>
              <a:tblPr firstRow="1" bandRow="1">
                <a:tableStyleId>{2D5ABB26-0587-4C30-8999-92F81FD0307C}</a:tableStyleId>
              </a:tblPr>
              <a:tblGrid>
                <a:gridCol w="8001000"/>
              </a:tblGrid>
              <a:tr h="714267">
                <a:tc>
                  <a:txBody>
                    <a:bodyPr/>
                    <a:lstStyle/>
                    <a:p>
                      <a:pPr marL="0" marR="0" lvl="0" indent="0" algn="l" defTabSz="642849"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Q1:  What types of records used in the normal course of business are received from suppliers that you rely on to create your own labels, such as signs, placards, and scale printers?</a:t>
                      </a:r>
                    </a:p>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5939">
                <a:tc>
                  <a:txBody>
                    <a:bodyPr/>
                    <a:lstStyle/>
                    <a:p>
                      <a:pPr marL="0" marR="0" lvl="0" indent="0" algn="l" defTabSz="642849"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Q2:  Where are records maintained?</a:t>
                      </a:r>
                    </a:p>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5939">
                <a:tc>
                  <a:txBody>
                    <a:bodyPr/>
                    <a:lstStyle/>
                    <a:p>
                      <a:pPr marL="0" marR="0" lvl="0" indent="0" algn="l" defTabSz="642849"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Q3:  How long are records maintained?</a:t>
                      </a:r>
                    </a:p>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4267">
                <a:tc>
                  <a:txBody>
                    <a:bodyPr/>
                    <a:lstStyle/>
                    <a:p>
                      <a:pPr marL="0" marR="0" lvl="0" indent="0" algn="l" defTabSz="642849"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Q4:  As the responsible store authority, please briefly explain your knowledge of COOL requirements and your systems to ensure compliance. </a:t>
                      </a:r>
                    </a:p>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4267">
                <a:tc>
                  <a:txBody>
                    <a:bodyPr/>
                    <a:lstStyle/>
                    <a:p>
                      <a:pPr marL="0" marR="0" lvl="0" indent="0" algn="l" defTabSz="642849"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Q5:  Would you be interested in receiving additional outreach materials and guidance from USDA’s COOL program to assist your staff and consumers?</a:t>
                      </a:r>
                    </a:p>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583015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47" y="762000"/>
            <a:ext cx="8228707" cy="655588"/>
          </a:xfrm>
        </p:spPr>
        <p:txBody>
          <a:bodyPr/>
          <a:lstStyle/>
          <a:p>
            <a:r>
              <a:rPr lang="en-US" sz="3200" b="1" u="sng" dirty="0"/>
              <a:t>The 4-Step Retail Review</a:t>
            </a:r>
            <a:endParaRPr lang="en-US" dirty="0"/>
          </a:p>
        </p:txBody>
      </p:sp>
      <p:sp>
        <p:nvSpPr>
          <p:cNvPr id="3" name="Content Placeholder 2"/>
          <p:cNvSpPr>
            <a:spLocks noGrp="1"/>
          </p:cNvSpPr>
          <p:nvPr>
            <p:ph idx="1"/>
          </p:nvPr>
        </p:nvSpPr>
        <p:spPr>
          <a:xfrm>
            <a:off x="381000" y="1524000"/>
            <a:ext cx="8382000" cy="4876350"/>
          </a:xfrm>
        </p:spPr>
        <p:txBody>
          <a:bodyPr/>
          <a:lstStyle/>
          <a:p>
            <a:pPr>
              <a:spcBef>
                <a:spcPts val="1200"/>
              </a:spcBef>
            </a:pPr>
            <a:r>
              <a:rPr lang="en-US" sz="2800" b="1" dirty="0" smtClean="0"/>
              <a:t>(3)  Recordkeeping:</a:t>
            </a:r>
          </a:p>
          <a:p>
            <a:pPr marL="457200" indent="-457200">
              <a:spcBef>
                <a:spcPts val="1200"/>
              </a:spcBef>
              <a:buFont typeface="Wingdings" panose="05000000000000000000" pitchFamily="2" charset="2"/>
              <a:buChar char="Ø"/>
            </a:pPr>
            <a:r>
              <a:rPr lang="en-US" sz="2400" dirty="0" smtClean="0"/>
              <a:t>During </a:t>
            </a:r>
            <a:r>
              <a:rPr lang="en-US" sz="2400" b="1" dirty="0" smtClean="0"/>
              <a:t>follow up reviews</a:t>
            </a:r>
            <a:r>
              <a:rPr lang="en-US" sz="2400" dirty="0" smtClean="0"/>
              <a:t>, Reviewers will request records for up to 5 covered commodities to assess recordkeeping compliance.</a:t>
            </a:r>
          </a:p>
          <a:p>
            <a:pPr>
              <a:spcBef>
                <a:spcPts val="1200"/>
              </a:spcBef>
            </a:pPr>
            <a:endParaRPr lang="en-US" sz="900" dirty="0" smtClean="0"/>
          </a:p>
          <a:p>
            <a:pPr marL="825036" lvl="3" indent="-342900">
              <a:spcBef>
                <a:spcPts val="0"/>
              </a:spcBef>
              <a:buFont typeface="Arial" panose="020B0604020202020204" pitchFamily="34" charset="0"/>
              <a:buChar char="•"/>
            </a:pPr>
            <a:r>
              <a:rPr lang="en-US" sz="2000" dirty="0" smtClean="0">
                <a:cs typeface="Calibri" pitchFamily="34" charset="0"/>
              </a:rPr>
              <a:t>For </a:t>
            </a:r>
            <a:r>
              <a:rPr lang="en-US" sz="2000" b="1" u="sng" dirty="0">
                <a:cs typeface="Calibri" pitchFamily="34" charset="0"/>
              </a:rPr>
              <a:t>Pre-labeled items</a:t>
            </a:r>
            <a:r>
              <a:rPr lang="en-US" sz="2000" dirty="0">
                <a:cs typeface="Calibri" pitchFamily="34" charset="0"/>
              </a:rPr>
              <a:t>, retailers must </a:t>
            </a:r>
            <a:r>
              <a:rPr lang="en-US" sz="2000" dirty="0" smtClean="0">
                <a:cs typeface="Calibri" pitchFamily="34" charset="0"/>
              </a:rPr>
              <a:t>provide:</a:t>
            </a:r>
          </a:p>
          <a:p>
            <a:pPr marL="1307174" lvl="5" indent="-342900">
              <a:spcBef>
                <a:spcPts val="0"/>
              </a:spcBef>
              <a:buFont typeface="Courier New" panose="02070309020205020404" pitchFamily="49" charset="0"/>
              <a:buChar char="o"/>
            </a:pPr>
            <a:r>
              <a:rPr lang="en-US" sz="2000" dirty="0" smtClean="0">
                <a:cs typeface="Calibri" pitchFamily="34" charset="0"/>
              </a:rPr>
              <a:t>A </a:t>
            </a:r>
            <a:r>
              <a:rPr lang="en-US" sz="2000" dirty="0">
                <a:cs typeface="Calibri" pitchFamily="34" charset="0"/>
              </a:rPr>
              <a:t>record that verifies the retailer’s immediate previous supplier (name, </a:t>
            </a:r>
            <a:r>
              <a:rPr lang="en-US" sz="2000" dirty="0" smtClean="0">
                <a:cs typeface="Calibri" pitchFamily="34" charset="0"/>
              </a:rPr>
              <a:t>city, </a:t>
            </a:r>
            <a:r>
              <a:rPr lang="en-US" sz="2000" dirty="0">
                <a:cs typeface="Calibri" pitchFamily="34" charset="0"/>
              </a:rPr>
              <a:t>and state</a:t>
            </a:r>
            <a:r>
              <a:rPr lang="en-US" sz="2000" dirty="0" smtClean="0">
                <a:cs typeface="Calibri" pitchFamily="34" charset="0"/>
              </a:rPr>
              <a:t>).</a:t>
            </a:r>
          </a:p>
          <a:p>
            <a:pPr marL="1307174" lvl="5" indent="-342900">
              <a:spcBef>
                <a:spcPts val="0"/>
              </a:spcBef>
              <a:buFont typeface="Courier New" panose="02070309020205020404" pitchFamily="49" charset="0"/>
              <a:buChar char="o"/>
            </a:pPr>
            <a:r>
              <a:rPr lang="en-US" sz="2000" dirty="0" smtClean="0">
                <a:cs typeface="Calibri" pitchFamily="34" charset="0"/>
              </a:rPr>
              <a:t>The retailer’s immediate previous supplier is the company that delivered the covered commodity to the store.</a:t>
            </a:r>
            <a:endParaRPr lang="en-US" sz="2000" dirty="0">
              <a:cs typeface="Calibri" pitchFamily="34" charset="0"/>
            </a:endParaRPr>
          </a:p>
          <a:p>
            <a:pPr marL="1307174" lvl="5" indent="-342900">
              <a:spcBef>
                <a:spcPts val="0"/>
              </a:spcBef>
              <a:buFont typeface="Courier New" panose="02070309020205020404" pitchFamily="49" charset="0"/>
              <a:buChar char="o"/>
            </a:pPr>
            <a:r>
              <a:rPr lang="en-US" sz="2000" dirty="0">
                <a:cs typeface="Calibri" pitchFamily="34" charset="0"/>
              </a:rPr>
              <a:t>The record is not required to have the country of origin or method of production because that is printed on the pre-labeled item.</a:t>
            </a:r>
          </a:p>
          <a:p>
            <a:pPr>
              <a:spcBef>
                <a:spcPts val="1200"/>
              </a:spcBef>
            </a:pPr>
            <a:endParaRPr lang="en-US" sz="2400" dirty="0" smtClean="0"/>
          </a:p>
        </p:txBody>
      </p:sp>
    </p:spTree>
    <p:extLst>
      <p:ext uri="{BB962C8B-B14F-4D97-AF65-F5344CB8AC3E}">
        <p14:creationId xmlns:p14="http://schemas.microsoft.com/office/powerpoint/2010/main" val="36037626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 y="1219200"/>
            <a:ext cx="8839200" cy="1938992"/>
          </a:xfrm>
          <a:prstGeom prst="rect">
            <a:avLst/>
          </a:prstGeom>
          <a:noFill/>
        </p:spPr>
        <p:txBody>
          <a:bodyPr wrap="square" rtlCol="0">
            <a:spAutoFit/>
          </a:bodyPr>
          <a:lstStyle/>
          <a:p>
            <a:pPr algn="just"/>
            <a:r>
              <a:rPr lang="en-US" sz="2400" dirty="0">
                <a:solidFill>
                  <a:srgbClr val="000000"/>
                </a:solidFill>
                <a:ea typeface="Times New Roman"/>
                <a:cs typeface="Times New Roman"/>
              </a:rPr>
              <a:t>Country of Origin Labeling (COOL) is a labeling law that requires retailers, such as full-line grocery stores, </a:t>
            </a:r>
            <a:r>
              <a:rPr lang="en-US" sz="2400" dirty="0" smtClean="0">
                <a:solidFill>
                  <a:srgbClr val="000000"/>
                </a:solidFill>
                <a:ea typeface="Times New Roman"/>
                <a:cs typeface="Times New Roman"/>
              </a:rPr>
              <a:t>supermarkets, </a:t>
            </a:r>
            <a:r>
              <a:rPr lang="en-US" sz="2400" dirty="0">
                <a:solidFill>
                  <a:srgbClr val="000000"/>
                </a:solidFill>
                <a:ea typeface="Times New Roman"/>
                <a:cs typeface="Times New Roman"/>
              </a:rPr>
              <a:t>and club warehouse </a:t>
            </a:r>
            <a:r>
              <a:rPr lang="en-US" sz="2400" dirty="0" smtClean="0">
                <a:solidFill>
                  <a:srgbClr val="000000"/>
                </a:solidFill>
                <a:ea typeface="Times New Roman"/>
                <a:cs typeface="Times New Roman"/>
              </a:rPr>
              <a:t>stores to </a:t>
            </a:r>
            <a:r>
              <a:rPr lang="en-US" sz="2400" dirty="0">
                <a:solidFill>
                  <a:srgbClr val="000000"/>
                </a:solidFill>
                <a:ea typeface="Times New Roman"/>
                <a:cs typeface="Times New Roman"/>
              </a:rPr>
              <a:t>notify their customers with information regarding the source of certain foods</a:t>
            </a:r>
            <a:r>
              <a:rPr lang="en-US" sz="2400" dirty="0" smtClean="0">
                <a:solidFill>
                  <a:srgbClr val="000000"/>
                </a:solidFill>
                <a:ea typeface="Times New Roman"/>
                <a:cs typeface="Times New Roman"/>
              </a:rPr>
              <a:t>.</a:t>
            </a:r>
          </a:p>
        </p:txBody>
      </p:sp>
      <p:sp>
        <p:nvSpPr>
          <p:cNvPr id="2" name="Rectangle 1"/>
          <p:cNvSpPr/>
          <p:nvPr/>
        </p:nvSpPr>
        <p:spPr>
          <a:xfrm>
            <a:off x="1667933" y="3200400"/>
            <a:ext cx="5372100" cy="1261884"/>
          </a:xfrm>
          <a:prstGeom prst="rect">
            <a:avLst/>
          </a:prstGeom>
        </p:spPr>
        <p:txBody>
          <a:bodyPr wrap="square">
            <a:spAutoFit/>
          </a:bodyPr>
          <a:lstStyle/>
          <a:p>
            <a:pPr lvl="0">
              <a:spcBef>
                <a:spcPts val="2400"/>
              </a:spcBef>
            </a:pPr>
            <a:r>
              <a:rPr lang="en-US" sz="2800" b="1" dirty="0">
                <a:solidFill>
                  <a:srgbClr val="000000"/>
                </a:solidFill>
                <a:ea typeface="Times New Roman"/>
                <a:cs typeface="Times New Roman"/>
              </a:rPr>
              <a:t>Part 1 – Retailer </a:t>
            </a:r>
            <a:r>
              <a:rPr lang="en-US" sz="2800" b="1" dirty="0" smtClean="0">
                <a:solidFill>
                  <a:srgbClr val="000000"/>
                </a:solidFill>
                <a:ea typeface="Times New Roman"/>
                <a:cs typeface="Times New Roman"/>
              </a:rPr>
              <a:t>Requirements</a:t>
            </a:r>
          </a:p>
          <a:p>
            <a:pPr lvl="0">
              <a:spcBef>
                <a:spcPts val="2400"/>
              </a:spcBef>
            </a:pPr>
            <a:r>
              <a:rPr lang="en-US" sz="2800" b="1" dirty="0" smtClean="0">
                <a:solidFill>
                  <a:srgbClr val="000000"/>
                </a:solidFill>
                <a:ea typeface="Times New Roman"/>
                <a:cs typeface="Times New Roman"/>
              </a:rPr>
              <a:t>Part </a:t>
            </a:r>
            <a:r>
              <a:rPr lang="en-US" sz="2800" b="1" dirty="0">
                <a:solidFill>
                  <a:srgbClr val="000000"/>
                </a:solidFill>
                <a:ea typeface="Times New Roman"/>
                <a:cs typeface="Times New Roman"/>
              </a:rPr>
              <a:t>2 – Surveillance </a:t>
            </a:r>
            <a:r>
              <a:rPr lang="en-US" sz="2800" b="1" dirty="0" smtClean="0">
                <a:solidFill>
                  <a:srgbClr val="000000"/>
                </a:solidFill>
                <a:ea typeface="Times New Roman"/>
                <a:cs typeface="Times New Roman"/>
              </a:rPr>
              <a:t>Activities</a:t>
            </a:r>
            <a:endParaRPr lang="en-US" sz="2800" b="1" dirty="0">
              <a:solidFill>
                <a:srgbClr val="000000"/>
              </a:solidFill>
              <a:ea typeface="Times New Roman"/>
            </a:endParaRPr>
          </a:p>
        </p:txBody>
      </p:sp>
    </p:spTree>
    <p:extLst>
      <p:ext uri="{BB962C8B-B14F-4D97-AF65-F5344CB8AC3E}">
        <p14:creationId xmlns:p14="http://schemas.microsoft.com/office/powerpoint/2010/main" val="2892187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47" y="762000"/>
            <a:ext cx="8228707" cy="655588"/>
          </a:xfrm>
        </p:spPr>
        <p:txBody>
          <a:bodyPr/>
          <a:lstStyle/>
          <a:p>
            <a:r>
              <a:rPr lang="en-US" sz="3200" b="1" u="sng" dirty="0"/>
              <a:t>The 4-Step Retail Review</a:t>
            </a:r>
            <a:endParaRPr lang="en-US" dirty="0"/>
          </a:p>
        </p:txBody>
      </p:sp>
      <p:sp>
        <p:nvSpPr>
          <p:cNvPr id="3" name="Content Placeholder 2"/>
          <p:cNvSpPr>
            <a:spLocks noGrp="1"/>
          </p:cNvSpPr>
          <p:nvPr>
            <p:ph idx="1"/>
          </p:nvPr>
        </p:nvSpPr>
        <p:spPr>
          <a:xfrm>
            <a:off x="457647" y="1600650"/>
            <a:ext cx="8228707" cy="4876350"/>
          </a:xfrm>
        </p:spPr>
        <p:txBody>
          <a:bodyPr/>
          <a:lstStyle/>
          <a:p>
            <a:pPr>
              <a:spcBef>
                <a:spcPts val="1200"/>
              </a:spcBef>
            </a:pPr>
            <a:r>
              <a:rPr lang="en-US" sz="2800" b="1" dirty="0" smtClean="0"/>
              <a:t>(3)  Recordkeeping:</a:t>
            </a:r>
          </a:p>
          <a:p>
            <a:pPr marL="457200" indent="-457200">
              <a:spcBef>
                <a:spcPts val="1200"/>
              </a:spcBef>
              <a:buFont typeface="Wingdings" panose="05000000000000000000" pitchFamily="2" charset="2"/>
              <a:buChar char="Ø"/>
            </a:pPr>
            <a:r>
              <a:rPr lang="en-US" sz="2400" dirty="0" smtClean="0"/>
              <a:t>During </a:t>
            </a:r>
            <a:r>
              <a:rPr lang="en-US" sz="2400" b="1" dirty="0" smtClean="0"/>
              <a:t>follow up reviews</a:t>
            </a:r>
            <a:r>
              <a:rPr lang="en-US" sz="2400" dirty="0" smtClean="0"/>
              <a:t>, Reviewers will request records for up to 5 covered commodities from various categories to assess recordkeeping compliance.</a:t>
            </a:r>
          </a:p>
          <a:p>
            <a:pPr marL="825036" lvl="3" indent="-342900">
              <a:spcBef>
                <a:spcPts val="0"/>
              </a:spcBef>
              <a:buFont typeface="Arial" panose="020B0604020202020204" pitchFamily="34" charset="0"/>
              <a:buChar char="•"/>
            </a:pPr>
            <a:endParaRPr lang="en-US" sz="2000" dirty="0" smtClean="0">
              <a:cs typeface="Calibri" pitchFamily="34" charset="0"/>
            </a:endParaRPr>
          </a:p>
          <a:p>
            <a:pPr marL="825036" lvl="3" indent="-342900">
              <a:spcBef>
                <a:spcPts val="0"/>
              </a:spcBef>
              <a:buFont typeface="Arial" panose="020B0604020202020204" pitchFamily="34" charset="0"/>
              <a:buChar char="•"/>
            </a:pPr>
            <a:r>
              <a:rPr lang="en-US" sz="2000" dirty="0" smtClean="0">
                <a:cs typeface="Calibri" pitchFamily="34" charset="0"/>
              </a:rPr>
              <a:t>For </a:t>
            </a:r>
            <a:r>
              <a:rPr lang="en-US" sz="2000" dirty="0">
                <a:cs typeface="Calibri" pitchFamily="34" charset="0"/>
              </a:rPr>
              <a:t>items that are </a:t>
            </a:r>
            <a:r>
              <a:rPr lang="en-US" sz="2000" b="1" u="sng" dirty="0">
                <a:cs typeface="Calibri" pitchFamily="34" charset="0"/>
              </a:rPr>
              <a:t>NOT Pre-labeled</a:t>
            </a:r>
            <a:r>
              <a:rPr lang="en-US" sz="2000" dirty="0">
                <a:cs typeface="Calibri" pitchFamily="34" charset="0"/>
              </a:rPr>
              <a:t>, retailer must provide:</a:t>
            </a:r>
          </a:p>
          <a:p>
            <a:pPr marL="1307174" lvl="5" indent="-342900">
              <a:spcBef>
                <a:spcPts val="0"/>
              </a:spcBef>
              <a:buFont typeface="Courier New" panose="02070309020205020404" pitchFamily="49" charset="0"/>
              <a:buChar char="o"/>
            </a:pPr>
            <a:r>
              <a:rPr lang="en-US" sz="2000" dirty="0">
                <a:cs typeface="Calibri" pitchFamily="34" charset="0"/>
              </a:rPr>
              <a:t>A record that verifies the country of origin, method of production (if applicable</a:t>
            </a:r>
            <a:r>
              <a:rPr lang="en-US" sz="2000" dirty="0" smtClean="0">
                <a:cs typeface="Calibri" pitchFamily="34" charset="0"/>
              </a:rPr>
              <a:t>), </a:t>
            </a:r>
            <a:r>
              <a:rPr lang="en-US" sz="2000" dirty="0">
                <a:cs typeface="Calibri" pitchFamily="34" charset="0"/>
              </a:rPr>
              <a:t>AND retailer’s immediate previous supplier (name, </a:t>
            </a:r>
            <a:r>
              <a:rPr lang="en-US" sz="2000" dirty="0" smtClean="0">
                <a:cs typeface="Calibri" pitchFamily="34" charset="0"/>
              </a:rPr>
              <a:t>city, </a:t>
            </a:r>
            <a:r>
              <a:rPr lang="en-US" sz="2000" dirty="0">
                <a:cs typeface="Calibri" pitchFamily="34" charset="0"/>
              </a:rPr>
              <a:t>and state).</a:t>
            </a:r>
          </a:p>
          <a:p>
            <a:pPr marL="1307174" lvl="5" indent="-342900">
              <a:spcBef>
                <a:spcPts val="0"/>
              </a:spcBef>
              <a:buFont typeface="Courier New" panose="02070309020205020404" pitchFamily="49" charset="0"/>
              <a:buChar char="o"/>
            </a:pPr>
            <a:r>
              <a:rPr lang="en-US" sz="2000" dirty="0">
                <a:cs typeface="Calibri" pitchFamily="34" charset="0"/>
              </a:rPr>
              <a:t>Retailers may provide multiple records to verify country of origin, method of </a:t>
            </a:r>
            <a:r>
              <a:rPr lang="en-US" sz="2000" dirty="0" smtClean="0">
                <a:cs typeface="Calibri" pitchFamily="34" charset="0"/>
              </a:rPr>
              <a:t>production, </a:t>
            </a:r>
            <a:r>
              <a:rPr lang="en-US" sz="2000" dirty="0">
                <a:cs typeface="Calibri" pitchFamily="34" charset="0"/>
              </a:rPr>
              <a:t>and immediate previous supplier.</a:t>
            </a:r>
          </a:p>
          <a:p>
            <a:pPr>
              <a:spcBef>
                <a:spcPts val="1200"/>
              </a:spcBef>
            </a:pPr>
            <a:endParaRPr lang="en-US" sz="900" dirty="0" smtClean="0"/>
          </a:p>
          <a:p>
            <a:pPr>
              <a:spcBef>
                <a:spcPts val="1200"/>
              </a:spcBef>
            </a:pPr>
            <a:endParaRPr lang="en-US" sz="2400" dirty="0" smtClean="0"/>
          </a:p>
        </p:txBody>
      </p:sp>
    </p:spTree>
    <p:extLst>
      <p:ext uri="{BB962C8B-B14F-4D97-AF65-F5344CB8AC3E}">
        <p14:creationId xmlns:p14="http://schemas.microsoft.com/office/powerpoint/2010/main" val="30213349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47" y="762000"/>
            <a:ext cx="8228707" cy="655588"/>
          </a:xfrm>
        </p:spPr>
        <p:txBody>
          <a:bodyPr/>
          <a:lstStyle/>
          <a:p>
            <a:r>
              <a:rPr lang="en-US" sz="3200" b="1" u="sng" dirty="0"/>
              <a:t>The 4-Step Retail Review</a:t>
            </a:r>
            <a:endParaRPr lang="en-US" dirty="0"/>
          </a:p>
        </p:txBody>
      </p:sp>
      <p:sp>
        <p:nvSpPr>
          <p:cNvPr id="3" name="Content Placeholder 2"/>
          <p:cNvSpPr>
            <a:spLocks noGrp="1"/>
          </p:cNvSpPr>
          <p:nvPr>
            <p:ph idx="1"/>
          </p:nvPr>
        </p:nvSpPr>
        <p:spPr>
          <a:xfrm>
            <a:off x="457647" y="1600650"/>
            <a:ext cx="8228707" cy="4876350"/>
          </a:xfrm>
        </p:spPr>
        <p:txBody>
          <a:bodyPr/>
          <a:lstStyle/>
          <a:p>
            <a:pPr>
              <a:spcBef>
                <a:spcPts val="1200"/>
              </a:spcBef>
            </a:pPr>
            <a:r>
              <a:rPr lang="en-US" sz="2800" b="1" dirty="0" smtClean="0"/>
              <a:t>(3)  Recordkeeping:</a:t>
            </a:r>
          </a:p>
          <a:p>
            <a:pPr marL="457200" indent="-457200">
              <a:spcBef>
                <a:spcPts val="1200"/>
              </a:spcBef>
              <a:buFont typeface="Wingdings" panose="05000000000000000000" pitchFamily="2" charset="2"/>
              <a:buChar char="Ø"/>
            </a:pPr>
            <a:r>
              <a:rPr lang="en-US" sz="2400" dirty="0" smtClean="0"/>
              <a:t>All records must be submitted directly to the Reviewer.</a:t>
            </a:r>
          </a:p>
          <a:p>
            <a:pPr>
              <a:spcBef>
                <a:spcPts val="1200"/>
              </a:spcBef>
            </a:pPr>
            <a:r>
              <a:rPr lang="en-US" sz="2400" dirty="0"/>
              <a:t>	</a:t>
            </a:r>
            <a:r>
              <a:rPr lang="en-US" sz="2400" dirty="0" smtClean="0"/>
              <a:t>(Do not submit records to USDA.)</a:t>
            </a:r>
          </a:p>
          <a:p>
            <a:pPr marL="457200" indent="-457200">
              <a:spcBef>
                <a:spcPts val="1200"/>
              </a:spcBef>
              <a:buFont typeface="Wingdings" panose="05000000000000000000" pitchFamily="2" charset="2"/>
              <a:buChar char="Ø"/>
            </a:pPr>
            <a:r>
              <a:rPr lang="en-US" sz="2400" dirty="0"/>
              <a:t>Information obtained for </a:t>
            </a:r>
            <a:r>
              <a:rPr lang="en-US" sz="2400" dirty="0" smtClean="0"/>
              <a:t>recordkeeping items </a:t>
            </a:r>
            <a:r>
              <a:rPr lang="en-US" sz="2400" dirty="0"/>
              <a:t>will be used to </a:t>
            </a:r>
            <a:r>
              <a:rPr lang="en-US" sz="2400" dirty="0" smtClean="0"/>
              <a:t>initiate Supplier </a:t>
            </a:r>
            <a:r>
              <a:rPr lang="en-US" sz="2400" dirty="0"/>
              <a:t>Traceback </a:t>
            </a:r>
            <a:r>
              <a:rPr lang="en-US" sz="2400" dirty="0" smtClean="0"/>
              <a:t>Audits which </a:t>
            </a:r>
            <a:r>
              <a:rPr lang="en-US" sz="2400" dirty="0"/>
              <a:t>verify accuracy of </a:t>
            </a:r>
            <a:r>
              <a:rPr lang="en-US" sz="2400" dirty="0" smtClean="0"/>
              <a:t>COOL through the chain of commerce.</a:t>
            </a:r>
            <a:endParaRPr lang="en-US" sz="2400" dirty="0"/>
          </a:p>
          <a:p>
            <a:pPr marL="457200" indent="-457200">
              <a:spcBef>
                <a:spcPts val="1200"/>
              </a:spcBef>
              <a:buFont typeface="Wingdings" panose="05000000000000000000" pitchFamily="2" charset="2"/>
              <a:buChar char="Ø"/>
            </a:pPr>
            <a:endParaRPr lang="en-US" sz="2400" dirty="0" smtClean="0"/>
          </a:p>
          <a:p>
            <a:pPr>
              <a:spcBef>
                <a:spcPts val="1200"/>
              </a:spcBef>
            </a:pPr>
            <a:endParaRPr lang="en-US" sz="900" dirty="0" smtClean="0"/>
          </a:p>
          <a:p>
            <a:pPr>
              <a:spcBef>
                <a:spcPts val="1200"/>
              </a:spcBef>
            </a:pPr>
            <a:endParaRPr lang="en-US" sz="2400" dirty="0" smtClean="0"/>
          </a:p>
        </p:txBody>
      </p:sp>
    </p:spTree>
    <p:extLst>
      <p:ext uri="{BB962C8B-B14F-4D97-AF65-F5344CB8AC3E}">
        <p14:creationId xmlns:p14="http://schemas.microsoft.com/office/powerpoint/2010/main" val="31285970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47" y="838200"/>
            <a:ext cx="8228707" cy="579388"/>
          </a:xfrm>
        </p:spPr>
        <p:txBody>
          <a:bodyPr/>
          <a:lstStyle/>
          <a:p>
            <a:r>
              <a:rPr lang="en-US" sz="3200" b="1" u="sng" dirty="0"/>
              <a:t>The 4-Step Retail Review</a:t>
            </a:r>
            <a:endParaRPr lang="en-US" sz="3200" dirty="0"/>
          </a:p>
        </p:txBody>
      </p:sp>
      <p:sp>
        <p:nvSpPr>
          <p:cNvPr id="3" name="Content Placeholder 2"/>
          <p:cNvSpPr>
            <a:spLocks noGrp="1"/>
          </p:cNvSpPr>
          <p:nvPr>
            <p:ph idx="1"/>
          </p:nvPr>
        </p:nvSpPr>
        <p:spPr/>
        <p:txBody>
          <a:bodyPr/>
          <a:lstStyle/>
          <a:p>
            <a:r>
              <a:rPr lang="en-US" b="1" dirty="0" smtClean="0"/>
              <a:t>(4)  Closing Meeting</a:t>
            </a:r>
            <a:r>
              <a:rPr lang="en-US" dirty="0" smtClean="0"/>
              <a:t>:</a:t>
            </a:r>
          </a:p>
          <a:p>
            <a:pPr marL="457200" indent="-457200">
              <a:buFont typeface="Wingdings" panose="05000000000000000000" pitchFamily="2" charset="2"/>
              <a:buChar char="Ø"/>
            </a:pPr>
            <a:r>
              <a:rPr lang="en-US" dirty="0" smtClean="0"/>
              <a:t>The Reviewer will provide the Store Representative a copy of the </a:t>
            </a:r>
            <a:r>
              <a:rPr lang="en-US" dirty="0"/>
              <a:t>completed </a:t>
            </a:r>
            <a:r>
              <a:rPr lang="en-US" dirty="0" smtClean="0"/>
              <a:t>Checklist.</a:t>
            </a:r>
            <a:endParaRPr lang="en-US" dirty="0"/>
          </a:p>
          <a:p>
            <a:pPr marL="457200" indent="-457200">
              <a:buFont typeface="Wingdings" panose="05000000000000000000" pitchFamily="2" charset="2"/>
              <a:buChar char="Ø"/>
            </a:pPr>
            <a:r>
              <a:rPr lang="en-US" dirty="0" smtClean="0"/>
              <a:t>The Reviewer will discuss </a:t>
            </a:r>
            <a:r>
              <a:rPr lang="en-US" dirty="0"/>
              <a:t>the results of the review and any findings </a:t>
            </a:r>
            <a:r>
              <a:rPr lang="en-US" dirty="0" smtClean="0"/>
              <a:t>identified.</a:t>
            </a:r>
            <a:endParaRPr lang="en-US" dirty="0"/>
          </a:p>
          <a:p>
            <a:pPr marL="457200" indent="-457200">
              <a:buFont typeface="Wingdings" panose="05000000000000000000" pitchFamily="2" charset="2"/>
              <a:buChar char="Ø"/>
            </a:pPr>
            <a:r>
              <a:rPr lang="en-US" dirty="0"/>
              <a:t>Inform the Responsible Authority </a:t>
            </a:r>
            <a:r>
              <a:rPr lang="en-US" dirty="0" smtClean="0"/>
              <a:t>that Findings </a:t>
            </a:r>
            <a:r>
              <a:rPr lang="en-US" dirty="0"/>
              <a:t>are not official until reviewed by </a:t>
            </a:r>
            <a:r>
              <a:rPr lang="en-US" dirty="0" smtClean="0"/>
              <a:t>USDA.</a:t>
            </a:r>
            <a:endParaRPr lang="en-US" dirty="0"/>
          </a:p>
          <a:p>
            <a:pPr marL="457200" indent="-457200">
              <a:buFont typeface="Wingdings" panose="05000000000000000000" pitchFamily="2" charset="2"/>
              <a:buChar char="Ø"/>
            </a:pPr>
            <a:endParaRPr lang="en-US" dirty="0"/>
          </a:p>
        </p:txBody>
      </p:sp>
    </p:spTree>
    <p:extLst>
      <p:ext uri="{BB962C8B-B14F-4D97-AF65-F5344CB8AC3E}">
        <p14:creationId xmlns:p14="http://schemas.microsoft.com/office/powerpoint/2010/main" val="13224514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47" y="838200"/>
            <a:ext cx="8228707" cy="579388"/>
          </a:xfrm>
        </p:spPr>
        <p:txBody>
          <a:bodyPr/>
          <a:lstStyle/>
          <a:p>
            <a:r>
              <a:rPr lang="en-US" sz="3200" b="1" u="sng" dirty="0"/>
              <a:t>The 4-Step Retail Review</a:t>
            </a:r>
            <a:endParaRPr lang="en-US" sz="3200" dirty="0"/>
          </a:p>
        </p:txBody>
      </p:sp>
      <p:sp>
        <p:nvSpPr>
          <p:cNvPr id="3" name="Content Placeholder 2"/>
          <p:cNvSpPr>
            <a:spLocks noGrp="1"/>
          </p:cNvSpPr>
          <p:nvPr>
            <p:ph idx="1"/>
          </p:nvPr>
        </p:nvSpPr>
        <p:spPr/>
        <p:txBody>
          <a:bodyPr/>
          <a:lstStyle/>
          <a:p>
            <a:r>
              <a:rPr lang="en-US" sz="2800" b="1" dirty="0" smtClean="0"/>
              <a:t>(4)  Closing Meeting:</a:t>
            </a:r>
          </a:p>
          <a:p>
            <a:pPr marL="457200" indent="-457200">
              <a:buFont typeface="Wingdings" panose="05000000000000000000" pitchFamily="2" charset="2"/>
              <a:buChar char="Ø"/>
            </a:pPr>
            <a:r>
              <a:rPr lang="en-US" dirty="0" smtClean="0"/>
              <a:t>If the store </a:t>
            </a:r>
            <a:r>
              <a:rPr lang="en-US" dirty="0"/>
              <a:t>received 4 or more </a:t>
            </a:r>
            <a:r>
              <a:rPr lang="en-US" dirty="0" smtClean="0"/>
              <a:t>non-compliance codes, </a:t>
            </a:r>
            <a:r>
              <a:rPr lang="en-US" dirty="0"/>
              <a:t>they will receive official notification from USDA requiring a response with corrective actions and preventative </a:t>
            </a:r>
            <a:r>
              <a:rPr lang="en-US" dirty="0" smtClean="0"/>
              <a:t>measures.</a:t>
            </a:r>
          </a:p>
          <a:p>
            <a:pPr marL="457200" indent="-457200">
              <a:buFont typeface="Wingdings" panose="05000000000000000000" pitchFamily="2" charset="2"/>
              <a:buChar char="Ø"/>
            </a:pPr>
            <a:r>
              <a:rPr lang="en-US" dirty="0"/>
              <a:t>The Reviewer will verify name of Responsible Authority, email address, mailing </a:t>
            </a:r>
            <a:r>
              <a:rPr lang="en-US" dirty="0" smtClean="0"/>
              <a:t>address, </a:t>
            </a:r>
            <a:r>
              <a:rPr lang="en-US" dirty="0"/>
              <a:t>and phone </a:t>
            </a:r>
            <a:r>
              <a:rPr lang="en-US" dirty="0" smtClean="0"/>
              <a:t>number.</a:t>
            </a:r>
            <a:endParaRPr lang="en-US" dirty="0"/>
          </a:p>
          <a:p>
            <a:endParaRPr lang="en-US" dirty="0"/>
          </a:p>
          <a:p>
            <a:endParaRPr lang="en-US" dirty="0"/>
          </a:p>
        </p:txBody>
      </p:sp>
    </p:spTree>
    <p:extLst>
      <p:ext uri="{BB962C8B-B14F-4D97-AF65-F5344CB8AC3E}">
        <p14:creationId xmlns:p14="http://schemas.microsoft.com/office/powerpoint/2010/main" val="28611217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47" y="838200"/>
            <a:ext cx="8228707" cy="579388"/>
          </a:xfrm>
        </p:spPr>
        <p:txBody>
          <a:bodyPr/>
          <a:lstStyle/>
          <a:p>
            <a:r>
              <a:rPr lang="en-US" sz="3200" b="1" u="sng" dirty="0"/>
              <a:t>The 4-Step Retail Review</a:t>
            </a:r>
            <a:endParaRPr lang="en-US" sz="3200" dirty="0"/>
          </a:p>
        </p:txBody>
      </p:sp>
      <p:sp>
        <p:nvSpPr>
          <p:cNvPr id="3" name="Content Placeholder 2"/>
          <p:cNvSpPr>
            <a:spLocks noGrp="1"/>
          </p:cNvSpPr>
          <p:nvPr>
            <p:ph idx="1"/>
          </p:nvPr>
        </p:nvSpPr>
        <p:spPr/>
        <p:txBody>
          <a:bodyPr/>
          <a:lstStyle/>
          <a:p>
            <a:r>
              <a:rPr lang="en-US" sz="2800" b="1" dirty="0" smtClean="0"/>
              <a:t>(4)  Closing Meeting:</a:t>
            </a:r>
          </a:p>
          <a:p>
            <a:pPr marL="457200" indent="-457200">
              <a:buFont typeface="Wingdings" panose="05000000000000000000" pitchFamily="2" charset="2"/>
              <a:buChar char="Ø"/>
            </a:pPr>
            <a:r>
              <a:rPr lang="en-US" dirty="0" smtClean="0"/>
              <a:t>The Reviewer will provide their contact information should there be questions after the review.</a:t>
            </a:r>
            <a:endParaRPr lang="en-US" dirty="0"/>
          </a:p>
          <a:p>
            <a:pPr marL="457200" indent="-457200">
              <a:buFont typeface="Wingdings" panose="05000000000000000000" pitchFamily="2" charset="2"/>
              <a:buChar char="Ø"/>
            </a:pPr>
            <a:r>
              <a:rPr lang="en-US" dirty="0" smtClean="0"/>
              <a:t>The Reviewer will provide a Records </a:t>
            </a:r>
            <a:r>
              <a:rPr lang="en-US" dirty="0"/>
              <a:t>Request Form in case </a:t>
            </a:r>
            <a:r>
              <a:rPr lang="en-US" dirty="0" smtClean="0"/>
              <a:t>of pending </a:t>
            </a:r>
            <a:r>
              <a:rPr lang="en-US" dirty="0"/>
              <a:t>records </a:t>
            </a:r>
            <a:r>
              <a:rPr lang="en-US" dirty="0" smtClean="0"/>
              <a:t>requests.</a:t>
            </a:r>
            <a:endParaRPr lang="en-US" dirty="0"/>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625" t="16400" r="62750" b="9200"/>
          <a:stretch/>
        </p:blipFill>
        <p:spPr bwMode="auto">
          <a:xfrm>
            <a:off x="6324600" y="4038600"/>
            <a:ext cx="1828800" cy="251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191505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47" y="762000"/>
            <a:ext cx="8228707" cy="533400"/>
          </a:xfrm>
        </p:spPr>
        <p:txBody>
          <a:bodyPr/>
          <a:lstStyle/>
          <a:p>
            <a:r>
              <a:rPr lang="en-US" sz="3200" b="1" u="sng" dirty="0" smtClean="0"/>
              <a:t>Compliance</a:t>
            </a:r>
            <a:endParaRPr lang="en-US" sz="3200" b="1" u="sng" dirty="0"/>
          </a:p>
        </p:txBody>
      </p:sp>
      <p:sp>
        <p:nvSpPr>
          <p:cNvPr id="3" name="Content Placeholder 2"/>
          <p:cNvSpPr>
            <a:spLocks noGrp="1"/>
          </p:cNvSpPr>
          <p:nvPr>
            <p:ph idx="1"/>
          </p:nvPr>
        </p:nvSpPr>
        <p:spPr>
          <a:xfrm>
            <a:off x="152400" y="1447801"/>
            <a:ext cx="8839201" cy="2590800"/>
          </a:xfrm>
        </p:spPr>
        <p:txBody>
          <a:bodyPr/>
          <a:lstStyle/>
          <a:p>
            <a:pPr marL="285750" indent="-285750">
              <a:spcBef>
                <a:spcPts val="1200"/>
              </a:spcBef>
              <a:buFont typeface="Wingdings" panose="05000000000000000000" pitchFamily="2" charset="2"/>
              <a:buChar char="Ø"/>
            </a:pPr>
            <a:r>
              <a:rPr lang="en-US" sz="2000" dirty="0"/>
              <a:t>Retail Review Compliance Rating </a:t>
            </a:r>
            <a:r>
              <a:rPr lang="en-US" sz="2000" dirty="0" smtClean="0"/>
              <a:t>Scale - The </a:t>
            </a:r>
            <a:r>
              <a:rPr lang="en-US" sz="2000" dirty="0"/>
              <a:t>COOL Division notifies each retail store in writing where there are findings of non-compliance.  </a:t>
            </a:r>
            <a:endParaRPr lang="en-US" sz="2000" dirty="0" smtClean="0"/>
          </a:p>
          <a:p>
            <a:pPr marL="285750" indent="-285750">
              <a:spcBef>
                <a:spcPts val="1200"/>
              </a:spcBef>
              <a:buFont typeface="Wingdings" panose="05000000000000000000" pitchFamily="2" charset="2"/>
              <a:buChar char="Ø"/>
            </a:pPr>
            <a:r>
              <a:rPr lang="en-US" sz="2000" dirty="0" smtClean="0"/>
              <a:t>The </a:t>
            </a:r>
            <a:r>
              <a:rPr lang="en-US" sz="2000" dirty="0"/>
              <a:t>COOL Division uses a compliance rating scale as a guideline for identifying the severity of a retailer’s compliance system weaknesses. </a:t>
            </a:r>
            <a:r>
              <a:rPr lang="en-US" sz="2000" dirty="0" smtClean="0"/>
              <a:t>The </a:t>
            </a:r>
            <a:r>
              <a:rPr lang="en-US" sz="2000" dirty="0"/>
              <a:t>following rating scale assesses COOL compliance for retail stores:</a:t>
            </a:r>
          </a:p>
          <a:p>
            <a:r>
              <a:rPr lang="en-US" sz="1800" dirty="0" smtClean="0"/>
              <a:t>	</a:t>
            </a:r>
            <a:endParaRPr lang="en-US" sz="1800" dirty="0"/>
          </a:p>
        </p:txBody>
      </p:sp>
      <p:sp>
        <p:nvSpPr>
          <p:cNvPr id="4" name="TextBox 3"/>
          <p:cNvSpPr txBox="1"/>
          <p:nvPr/>
        </p:nvSpPr>
        <p:spPr>
          <a:xfrm>
            <a:off x="247650" y="3505200"/>
            <a:ext cx="8686800" cy="1600438"/>
          </a:xfrm>
          <a:prstGeom prst="rect">
            <a:avLst/>
          </a:prstGeom>
          <a:solidFill>
            <a:schemeClr val="accent4"/>
          </a:solidFill>
        </p:spPr>
        <p:txBody>
          <a:bodyPr wrap="square" rtlCol="0">
            <a:spAutoFit/>
          </a:bodyPr>
          <a:lstStyle/>
          <a:p>
            <a:pPr lvl="0" defTabSz="410709" fontAlgn="base">
              <a:spcBef>
                <a:spcPts val="2953"/>
              </a:spcBef>
              <a:spcAft>
                <a:spcPct val="0"/>
              </a:spcAft>
            </a:pPr>
            <a:r>
              <a:rPr lang="en-US" sz="1600" kern="0" dirty="0">
                <a:sym typeface="Helvetica Light" charset="0"/>
              </a:rPr>
              <a:t>	</a:t>
            </a:r>
            <a:r>
              <a:rPr lang="en-US" sz="1600" kern="0" dirty="0" smtClean="0">
                <a:solidFill>
                  <a:schemeClr val="bg1"/>
                </a:solidFill>
                <a:sym typeface="Helvetica Light" charset="0"/>
              </a:rPr>
              <a:t>a)    </a:t>
            </a:r>
            <a:r>
              <a:rPr lang="en-US" sz="1600" b="1" kern="0" dirty="0" smtClean="0">
                <a:solidFill>
                  <a:srgbClr val="00B050"/>
                </a:solidFill>
                <a:sym typeface="Helvetica Light" charset="0"/>
              </a:rPr>
              <a:t>Adequate</a:t>
            </a:r>
            <a:r>
              <a:rPr lang="en-US" sz="1600" kern="0" dirty="0">
                <a:solidFill>
                  <a:schemeClr val="bg1"/>
                </a:solidFill>
                <a:sym typeface="Helvetica Light" charset="0"/>
              </a:rPr>
              <a:t>:  NC&lt;4 AND NC as Percent of Commodity Count &lt;5</a:t>
            </a:r>
            <a:r>
              <a:rPr lang="en-US" sz="1600" kern="0" dirty="0" smtClean="0">
                <a:solidFill>
                  <a:schemeClr val="bg1"/>
                </a:solidFill>
                <a:sym typeface="Helvetica Light" charset="0"/>
              </a:rPr>
              <a:t>%</a:t>
            </a:r>
            <a:endParaRPr lang="en-US" sz="800" kern="0" dirty="0" smtClean="0">
              <a:solidFill>
                <a:schemeClr val="bg1"/>
              </a:solidFill>
              <a:sym typeface="Helvetica Light" charset="0"/>
            </a:endParaRPr>
          </a:p>
          <a:p>
            <a:pPr lvl="0" defTabSz="410709" fontAlgn="base">
              <a:spcBef>
                <a:spcPts val="2953"/>
              </a:spcBef>
              <a:spcAft>
                <a:spcPct val="0"/>
              </a:spcAft>
            </a:pPr>
            <a:r>
              <a:rPr lang="en-US" sz="1600" kern="0" dirty="0">
                <a:solidFill>
                  <a:schemeClr val="bg1"/>
                </a:solidFill>
                <a:sym typeface="Helvetica Light" charset="0"/>
              </a:rPr>
              <a:t>	b)	</a:t>
            </a:r>
            <a:r>
              <a:rPr lang="en-US" sz="1600" b="1" kern="0" dirty="0">
                <a:solidFill>
                  <a:srgbClr val="FFFF00"/>
                </a:solidFill>
                <a:sym typeface="Helvetica Light" charset="0"/>
              </a:rPr>
              <a:t>Compliance Deficiency</a:t>
            </a:r>
            <a:r>
              <a:rPr lang="en-US" sz="1600" kern="0" dirty="0">
                <a:solidFill>
                  <a:schemeClr val="bg1"/>
                </a:solidFill>
                <a:sym typeface="Helvetica Light" charset="0"/>
              </a:rPr>
              <a:t>:  NC ≥4 or NC as Percent of Commodity Count ≥5% </a:t>
            </a:r>
          </a:p>
          <a:p>
            <a:pPr lvl="0" defTabSz="410709" fontAlgn="base">
              <a:spcBef>
                <a:spcPts val="2953"/>
              </a:spcBef>
              <a:spcAft>
                <a:spcPct val="0"/>
              </a:spcAft>
            </a:pPr>
            <a:r>
              <a:rPr lang="en-US" sz="1600" kern="0" dirty="0">
                <a:solidFill>
                  <a:schemeClr val="bg1"/>
                </a:solidFill>
                <a:sym typeface="Helvetica Light" charset="0"/>
              </a:rPr>
              <a:t>	c)	</a:t>
            </a:r>
            <a:r>
              <a:rPr lang="en-US" sz="1600" b="1" kern="0" dirty="0">
                <a:solidFill>
                  <a:srgbClr val="FF0000"/>
                </a:solidFill>
                <a:sym typeface="Helvetica Light" charset="0"/>
              </a:rPr>
              <a:t>Critical Weakness</a:t>
            </a:r>
            <a:r>
              <a:rPr lang="en-US" sz="1600" kern="0" dirty="0">
                <a:solidFill>
                  <a:schemeClr val="bg1"/>
                </a:solidFill>
                <a:sym typeface="Helvetica Light" charset="0"/>
              </a:rPr>
              <a:t>:  NC&gt;14 AND NC as Percent of Commodity Count ≥5</a:t>
            </a:r>
          </a:p>
        </p:txBody>
      </p:sp>
      <p:sp>
        <p:nvSpPr>
          <p:cNvPr id="6" name="TextBox 5"/>
          <p:cNvSpPr txBox="1"/>
          <p:nvPr/>
        </p:nvSpPr>
        <p:spPr>
          <a:xfrm>
            <a:off x="247650" y="5226784"/>
            <a:ext cx="8686800" cy="1631216"/>
          </a:xfrm>
          <a:prstGeom prst="rect">
            <a:avLst/>
          </a:prstGeom>
          <a:noFill/>
        </p:spPr>
        <p:txBody>
          <a:bodyPr wrap="square" rtlCol="0">
            <a:spAutoFit/>
          </a:bodyPr>
          <a:lstStyle/>
          <a:p>
            <a:pPr marL="285750" indent="-285750">
              <a:buFont typeface="Wingdings" panose="05000000000000000000" pitchFamily="2" charset="2"/>
              <a:buChar char="Ø"/>
            </a:pPr>
            <a:r>
              <a:rPr lang="en-US" sz="2000" dirty="0" smtClean="0"/>
              <a:t>Non-compliance notices are </a:t>
            </a:r>
            <a:r>
              <a:rPr lang="en-US" sz="2000" u="sng" dirty="0" smtClean="0"/>
              <a:t>not</a:t>
            </a:r>
            <a:r>
              <a:rPr lang="en-US" sz="2000" dirty="0" smtClean="0"/>
              <a:t> sent to retailers with an Adequate compliance rating.</a:t>
            </a:r>
          </a:p>
          <a:p>
            <a:pPr marL="285750" indent="-285750">
              <a:buFont typeface="Wingdings" panose="05000000000000000000" pitchFamily="2" charset="2"/>
              <a:buChar char="Ø"/>
            </a:pPr>
            <a:r>
              <a:rPr lang="en-US" sz="2000" dirty="0" smtClean="0"/>
              <a:t>Non-compliance notices </a:t>
            </a:r>
            <a:r>
              <a:rPr lang="en-US" sz="2000" u="sng" dirty="0" smtClean="0"/>
              <a:t>are</a:t>
            </a:r>
            <a:r>
              <a:rPr lang="en-US" sz="2000" dirty="0" smtClean="0"/>
              <a:t> sent to store locations (by email or by overnight carrier) to address Compliance Deficiencies and Critical Weaknesses.</a:t>
            </a:r>
            <a:endParaRPr lang="en-US" sz="2000" dirty="0"/>
          </a:p>
        </p:txBody>
      </p:sp>
    </p:spTree>
    <p:extLst>
      <p:ext uri="{BB962C8B-B14F-4D97-AF65-F5344CB8AC3E}">
        <p14:creationId xmlns:p14="http://schemas.microsoft.com/office/powerpoint/2010/main" val="17213406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47" y="838200"/>
            <a:ext cx="8228707" cy="579388"/>
          </a:xfrm>
        </p:spPr>
        <p:txBody>
          <a:bodyPr/>
          <a:lstStyle/>
          <a:p>
            <a:r>
              <a:rPr lang="en-US" sz="3200" b="1" u="sng" dirty="0" smtClean="0"/>
              <a:t>Compliance</a:t>
            </a:r>
            <a:endParaRPr lang="en-US" sz="3200" b="1" u="sng" dirty="0"/>
          </a:p>
        </p:txBody>
      </p:sp>
      <p:sp>
        <p:nvSpPr>
          <p:cNvPr id="3" name="Content Placeholder 2"/>
          <p:cNvSpPr>
            <a:spLocks noGrp="1"/>
          </p:cNvSpPr>
          <p:nvPr>
            <p:ph idx="1"/>
          </p:nvPr>
        </p:nvSpPr>
        <p:spPr>
          <a:xfrm>
            <a:off x="457200" y="1524000"/>
            <a:ext cx="8228707" cy="4525119"/>
          </a:xfrm>
        </p:spPr>
        <p:txBody>
          <a:bodyPr/>
          <a:lstStyle/>
          <a:p>
            <a:pPr marL="342900" indent="-342900">
              <a:buFont typeface="Wingdings" panose="05000000000000000000" pitchFamily="2" charset="2"/>
              <a:buChar char="Ø"/>
            </a:pPr>
            <a:r>
              <a:rPr lang="en-US" sz="2800" b="1" dirty="0" smtClean="0"/>
              <a:t>Responding to Non-Compliance Notices</a:t>
            </a:r>
          </a:p>
          <a:p>
            <a:pPr marL="664324" lvl="2" indent="-342900">
              <a:buFont typeface="Arial" panose="020B0604020202020204" pitchFamily="34" charset="0"/>
              <a:buChar char="•"/>
            </a:pPr>
            <a:r>
              <a:rPr lang="en-US" dirty="0" smtClean="0"/>
              <a:t>Retailers are required to correct non-compliances within 30 days.</a:t>
            </a:r>
          </a:p>
          <a:p>
            <a:pPr marL="664324" lvl="2" indent="-342900">
              <a:buFont typeface="Arial" panose="020B0604020202020204" pitchFamily="34" charset="0"/>
              <a:buChar char="•"/>
            </a:pPr>
            <a:r>
              <a:rPr lang="en-US" dirty="0" smtClean="0"/>
              <a:t>Retailers must submit a written response to the non-compliance notice describing corrective actions and preventative measures for all findings.</a:t>
            </a:r>
          </a:p>
          <a:p>
            <a:pPr marL="664324" lvl="2" indent="-342900">
              <a:buFont typeface="Arial" panose="020B0604020202020204" pitchFamily="34" charset="0"/>
              <a:buChar char="•"/>
            </a:pPr>
            <a:r>
              <a:rPr lang="en-US" dirty="0" smtClean="0"/>
              <a:t>Responses to non-compliance notices must be submitted to USDA within 30 days of receipt of the notice.</a:t>
            </a:r>
            <a:endParaRPr lang="en-US" dirty="0"/>
          </a:p>
        </p:txBody>
      </p:sp>
    </p:spTree>
    <p:extLst>
      <p:ext uri="{BB962C8B-B14F-4D97-AF65-F5344CB8AC3E}">
        <p14:creationId xmlns:p14="http://schemas.microsoft.com/office/powerpoint/2010/main" val="24571997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47" y="762000"/>
            <a:ext cx="8228707" cy="655588"/>
          </a:xfrm>
        </p:spPr>
        <p:txBody>
          <a:bodyPr/>
          <a:lstStyle/>
          <a:p>
            <a:r>
              <a:rPr lang="en-US" sz="3200" b="1" u="sng" dirty="0" smtClean="0"/>
              <a:t>2014 Retail Compliance</a:t>
            </a:r>
            <a:endParaRPr lang="en-US" sz="3200" b="1" u="sng"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1600200"/>
            <a:ext cx="4377832" cy="304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9702" y="1600200"/>
            <a:ext cx="443345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8600" y="4876800"/>
            <a:ext cx="8686800" cy="1908215"/>
          </a:xfrm>
          <a:prstGeom prst="rect">
            <a:avLst/>
          </a:prstGeom>
          <a:noFill/>
        </p:spPr>
        <p:txBody>
          <a:bodyPr wrap="square" rtlCol="0">
            <a:spAutoFit/>
          </a:bodyPr>
          <a:lstStyle/>
          <a:p>
            <a:pPr marL="285750" indent="-285750">
              <a:buFont typeface="Wingdings" panose="05000000000000000000" pitchFamily="2" charset="2"/>
              <a:buChar char="Ø"/>
            </a:pPr>
            <a:r>
              <a:rPr lang="en-US" sz="2000" dirty="0" smtClean="0"/>
              <a:t>Table 1:  During FY2014, COOL retail surveillance activities were targeted in small and independently owned retail stores, a segment of the industry with weaker compliance trends.</a:t>
            </a:r>
          </a:p>
          <a:p>
            <a:pPr marL="285750" indent="-285750">
              <a:buFont typeface="Wingdings" panose="05000000000000000000" pitchFamily="2" charset="2"/>
              <a:buChar char="Ø"/>
            </a:pPr>
            <a:r>
              <a:rPr lang="en-US" sz="2000" dirty="0" smtClean="0"/>
              <a:t>Table 2:  Large chain stores have higher compliance in comparison to small and independently owned retailers.</a:t>
            </a:r>
          </a:p>
          <a:p>
            <a:endParaRPr lang="en-US" dirty="0"/>
          </a:p>
        </p:txBody>
      </p:sp>
      <p:sp>
        <p:nvSpPr>
          <p:cNvPr id="5" name="TextBox 4"/>
          <p:cNvSpPr txBox="1"/>
          <p:nvPr/>
        </p:nvSpPr>
        <p:spPr>
          <a:xfrm>
            <a:off x="228600" y="1239335"/>
            <a:ext cx="990600" cy="369332"/>
          </a:xfrm>
          <a:prstGeom prst="rect">
            <a:avLst/>
          </a:prstGeom>
          <a:noFill/>
        </p:spPr>
        <p:txBody>
          <a:bodyPr wrap="square" rtlCol="0">
            <a:spAutoFit/>
          </a:bodyPr>
          <a:lstStyle/>
          <a:p>
            <a:r>
              <a:rPr lang="en-US" dirty="0" smtClean="0"/>
              <a:t>Table 1</a:t>
            </a:r>
            <a:endParaRPr lang="en-US" dirty="0"/>
          </a:p>
        </p:txBody>
      </p:sp>
      <p:sp>
        <p:nvSpPr>
          <p:cNvPr id="9" name="TextBox 8"/>
          <p:cNvSpPr txBox="1"/>
          <p:nvPr/>
        </p:nvSpPr>
        <p:spPr>
          <a:xfrm>
            <a:off x="7899400" y="1207069"/>
            <a:ext cx="990600" cy="369332"/>
          </a:xfrm>
          <a:prstGeom prst="rect">
            <a:avLst/>
          </a:prstGeom>
          <a:noFill/>
        </p:spPr>
        <p:txBody>
          <a:bodyPr wrap="square" rtlCol="0">
            <a:spAutoFit/>
          </a:bodyPr>
          <a:lstStyle/>
          <a:p>
            <a:r>
              <a:rPr lang="en-US" dirty="0" smtClean="0"/>
              <a:t>Table 2</a:t>
            </a:r>
            <a:endParaRPr lang="en-US" dirty="0"/>
          </a:p>
        </p:txBody>
      </p:sp>
    </p:spTree>
    <p:extLst>
      <p:ext uri="{BB962C8B-B14F-4D97-AF65-F5344CB8AC3E}">
        <p14:creationId xmlns:p14="http://schemas.microsoft.com/office/powerpoint/2010/main" val="35488657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47" y="762000"/>
            <a:ext cx="8228707" cy="655588"/>
          </a:xfrm>
        </p:spPr>
        <p:txBody>
          <a:bodyPr/>
          <a:lstStyle/>
          <a:p>
            <a:r>
              <a:rPr lang="en-US" sz="3200" b="1" u="sng" dirty="0" smtClean="0"/>
              <a:t>2014 Retail Compliance</a:t>
            </a:r>
            <a:endParaRPr lang="en-US" sz="3200" b="1" u="sng" dirty="0"/>
          </a:p>
        </p:txBody>
      </p:sp>
      <p:sp>
        <p:nvSpPr>
          <p:cNvPr id="4" name="TextBox 3"/>
          <p:cNvSpPr txBox="1"/>
          <p:nvPr/>
        </p:nvSpPr>
        <p:spPr>
          <a:xfrm>
            <a:off x="228600" y="4876800"/>
            <a:ext cx="8686800" cy="2215991"/>
          </a:xfrm>
          <a:prstGeom prst="rect">
            <a:avLst/>
          </a:prstGeom>
          <a:noFill/>
        </p:spPr>
        <p:txBody>
          <a:bodyPr wrap="square" rtlCol="0">
            <a:spAutoFit/>
          </a:bodyPr>
          <a:lstStyle/>
          <a:p>
            <a:pPr marL="285750" indent="-285750">
              <a:buFont typeface="Wingdings" panose="05000000000000000000" pitchFamily="2" charset="2"/>
              <a:buChar char="Ø"/>
            </a:pPr>
            <a:r>
              <a:rPr lang="en-US" sz="2000" dirty="0" smtClean="0"/>
              <a:t>Table 3:  Due to the high number of retailers with a critical weakness compliance rating in 2014, a large number of follow up reviews were conducted at these stores in 2015.</a:t>
            </a:r>
          </a:p>
          <a:p>
            <a:pPr marL="285750" indent="-285750">
              <a:buFont typeface="Wingdings" panose="05000000000000000000" pitchFamily="2" charset="2"/>
              <a:buChar char="Ø"/>
            </a:pPr>
            <a:r>
              <a:rPr lang="en-US" sz="2000" dirty="0" smtClean="0"/>
              <a:t>Table 4:  Over half of 2014 non-compliances was due to no COOL at the point of sale.  The second most prevalent finding, 32%, was due to animal production step labeling issues on meat muscle cuts.</a:t>
            </a:r>
          </a:p>
          <a:p>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447800"/>
            <a:ext cx="4234879" cy="3268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62467" y="1081670"/>
            <a:ext cx="990600" cy="369332"/>
          </a:xfrm>
          <a:prstGeom prst="rect">
            <a:avLst/>
          </a:prstGeom>
          <a:noFill/>
        </p:spPr>
        <p:txBody>
          <a:bodyPr wrap="square" rtlCol="0">
            <a:spAutoFit/>
          </a:bodyPr>
          <a:lstStyle/>
          <a:p>
            <a:r>
              <a:rPr lang="en-US" dirty="0" smtClean="0"/>
              <a:t>Table 3</a:t>
            </a:r>
            <a:endParaRPr lang="en-US" dirty="0"/>
          </a:p>
        </p:txBody>
      </p:sp>
      <p:sp>
        <p:nvSpPr>
          <p:cNvPr id="10" name="TextBox 9"/>
          <p:cNvSpPr txBox="1"/>
          <p:nvPr/>
        </p:nvSpPr>
        <p:spPr>
          <a:xfrm>
            <a:off x="7848600" y="1081670"/>
            <a:ext cx="990600" cy="369332"/>
          </a:xfrm>
          <a:prstGeom prst="rect">
            <a:avLst/>
          </a:prstGeom>
          <a:noFill/>
        </p:spPr>
        <p:txBody>
          <a:bodyPr wrap="square" rtlCol="0">
            <a:spAutoFit/>
          </a:bodyPr>
          <a:lstStyle/>
          <a:p>
            <a:r>
              <a:rPr lang="en-US" dirty="0" smtClean="0"/>
              <a:t>Table 4</a:t>
            </a:r>
            <a:endParaRPr lang="en-US"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9667" y="1451002"/>
            <a:ext cx="4419600" cy="3273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84924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47" y="762000"/>
            <a:ext cx="8228707" cy="655588"/>
          </a:xfrm>
        </p:spPr>
        <p:txBody>
          <a:bodyPr/>
          <a:lstStyle/>
          <a:p>
            <a:r>
              <a:rPr lang="en-US" sz="3200" b="1" u="sng" dirty="0" smtClean="0"/>
              <a:t>FY 2016 Enforcement Activities</a:t>
            </a:r>
            <a:endParaRPr lang="en-US" sz="3200" b="1" u="sng" dirty="0"/>
          </a:p>
        </p:txBody>
      </p:sp>
      <p:sp>
        <p:nvSpPr>
          <p:cNvPr id="3" name="Content Placeholder 2"/>
          <p:cNvSpPr>
            <a:spLocks noGrp="1"/>
          </p:cNvSpPr>
          <p:nvPr>
            <p:ph idx="1"/>
          </p:nvPr>
        </p:nvSpPr>
        <p:spPr>
          <a:xfrm>
            <a:off x="457647" y="1447800"/>
            <a:ext cx="8228707" cy="5105400"/>
          </a:xfrm>
        </p:spPr>
        <p:txBody>
          <a:bodyPr/>
          <a:lstStyle/>
          <a:p>
            <a:pPr marL="342900" indent="-342900">
              <a:spcBef>
                <a:spcPts val="1200"/>
              </a:spcBef>
              <a:buFont typeface="Wingdings" panose="05000000000000000000" pitchFamily="2" charset="2"/>
              <a:buChar char="Ø"/>
            </a:pPr>
            <a:r>
              <a:rPr lang="en-US" sz="2400" dirty="0" smtClean="0"/>
              <a:t>Continue to enforce mandatory labeling requirements on all covered commodities.</a:t>
            </a:r>
          </a:p>
          <a:p>
            <a:pPr marL="342900" indent="-342900">
              <a:spcBef>
                <a:spcPts val="1200"/>
              </a:spcBef>
              <a:buFont typeface="Wingdings" panose="05000000000000000000" pitchFamily="2" charset="2"/>
              <a:buChar char="Ø"/>
            </a:pPr>
            <a:r>
              <a:rPr lang="en-US" sz="2400" dirty="0" smtClean="0"/>
              <a:t>Initial and Follow Up retail reviews in traditional retail stores, (after the holidays), and after state cooperators are trained and certified.</a:t>
            </a:r>
          </a:p>
          <a:p>
            <a:pPr marL="342900" indent="-342900">
              <a:spcBef>
                <a:spcPts val="1200"/>
              </a:spcBef>
              <a:buFont typeface="Wingdings" panose="05000000000000000000" pitchFamily="2" charset="2"/>
              <a:buChar char="Ø"/>
            </a:pPr>
            <a:r>
              <a:rPr lang="en-US" sz="2400" dirty="0" smtClean="0"/>
              <a:t>Conduct outreach for non-traditional retailers (PACA-licensed online sales &amp; convenience stores) and consumers.</a:t>
            </a:r>
          </a:p>
          <a:p>
            <a:pPr marL="342900" indent="-342900">
              <a:spcBef>
                <a:spcPts val="1200"/>
              </a:spcBef>
              <a:buFont typeface="Wingdings" panose="05000000000000000000" pitchFamily="2" charset="2"/>
              <a:buChar char="Ø"/>
            </a:pPr>
            <a:r>
              <a:rPr lang="en-US" sz="2400" dirty="0" smtClean="0"/>
              <a:t>Implement enforcement strategy for remote retailers and convenience stores subject to PACA licensing.</a:t>
            </a:r>
          </a:p>
          <a:p>
            <a:pPr marL="342900" indent="-342900">
              <a:spcBef>
                <a:spcPts val="1200"/>
              </a:spcBef>
              <a:buFont typeface="Wingdings" panose="05000000000000000000" pitchFamily="2" charset="2"/>
              <a:buChar char="Ø"/>
            </a:pPr>
            <a:r>
              <a:rPr lang="en-US" sz="2400" dirty="0" smtClean="0"/>
              <a:t>Possible rulemaking activities should Congress change the statute for meat covered commodities. </a:t>
            </a:r>
            <a:endParaRPr lang="en-US" sz="2400" dirty="0"/>
          </a:p>
        </p:txBody>
      </p:sp>
    </p:spTree>
    <p:extLst>
      <p:ext uri="{BB962C8B-B14F-4D97-AF65-F5344CB8AC3E}">
        <p14:creationId xmlns:p14="http://schemas.microsoft.com/office/powerpoint/2010/main" val="35086404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1600200"/>
            <a:ext cx="6381750" cy="3893374"/>
          </a:xfrm>
          <a:prstGeom prst="rect">
            <a:avLst/>
          </a:prstGeom>
        </p:spPr>
        <p:txBody>
          <a:bodyPr wrap="square">
            <a:spAutoFit/>
          </a:bodyPr>
          <a:lstStyle/>
          <a:p>
            <a:pPr lvl="0"/>
            <a:r>
              <a:rPr lang="en-US" sz="3200" b="1" dirty="0">
                <a:solidFill>
                  <a:srgbClr val="000000"/>
                </a:solidFill>
                <a:ea typeface="Times New Roman"/>
                <a:cs typeface="Times New Roman"/>
              </a:rPr>
              <a:t>Part 1 – Retailer Requirements</a:t>
            </a:r>
            <a:endParaRPr lang="en-US" sz="3200" b="1" dirty="0">
              <a:solidFill>
                <a:srgbClr val="000000"/>
              </a:solidFill>
              <a:ea typeface="Times New Roman"/>
            </a:endParaRPr>
          </a:p>
          <a:p>
            <a:pPr marL="400050" lvl="5" indent="-342900">
              <a:spcBef>
                <a:spcPts val="1800"/>
              </a:spcBef>
              <a:buFont typeface="Wingdings" panose="05000000000000000000" pitchFamily="2" charset="2"/>
              <a:buChar char="Ø"/>
              <a:tabLst>
                <a:tab pos="342900" algn="l"/>
              </a:tabLst>
            </a:pPr>
            <a:r>
              <a:rPr lang="en-US" sz="2800" dirty="0" smtClean="0">
                <a:solidFill>
                  <a:srgbClr val="000000"/>
                </a:solidFill>
                <a:ea typeface="Times New Roman"/>
                <a:cs typeface="Times New Roman"/>
              </a:rPr>
              <a:t>Definition of “Retailer”</a:t>
            </a:r>
            <a:endParaRPr lang="en-US" sz="2800" dirty="0">
              <a:solidFill>
                <a:srgbClr val="000000"/>
              </a:solidFill>
              <a:ea typeface="Times New Roman"/>
            </a:endParaRPr>
          </a:p>
          <a:p>
            <a:pPr marL="400050" lvl="5" indent="-342900">
              <a:spcBef>
                <a:spcPts val="1800"/>
              </a:spcBef>
              <a:buFont typeface="Wingdings" panose="05000000000000000000" pitchFamily="2" charset="2"/>
              <a:buChar char="Ø"/>
              <a:tabLst>
                <a:tab pos="342900" algn="l"/>
              </a:tabLst>
            </a:pPr>
            <a:r>
              <a:rPr lang="en-US" sz="2800" dirty="0">
                <a:solidFill>
                  <a:srgbClr val="000000"/>
                </a:solidFill>
                <a:ea typeface="Times New Roman"/>
                <a:cs typeface="Times New Roman"/>
              </a:rPr>
              <a:t>Covered Commodities</a:t>
            </a:r>
            <a:endParaRPr lang="en-US" sz="2800" dirty="0">
              <a:solidFill>
                <a:srgbClr val="000000"/>
              </a:solidFill>
              <a:ea typeface="Times New Roman"/>
            </a:endParaRPr>
          </a:p>
          <a:p>
            <a:pPr marL="400050" lvl="5" indent="-342900">
              <a:spcBef>
                <a:spcPts val="1800"/>
              </a:spcBef>
              <a:buFont typeface="Wingdings" panose="05000000000000000000" pitchFamily="2" charset="2"/>
              <a:buChar char="Ø"/>
              <a:tabLst>
                <a:tab pos="342900" algn="l"/>
              </a:tabLst>
            </a:pPr>
            <a:r>
              <a:rPr lang="en-US" sz="2800" dirty="0">
                <a:solidFill>
                  <a:srgbClr val="000000"/>
                </a:solidFill>
                <a:ea typeface="Times New Roman"/>
                <a:cs typeface="Times New Roman"/>
              </a:rPr>
              <a:t>Determining Origin</a:t>
            </a:r>
            <a:endParaRPr lang="en-US" sz="2800" dirty="0">
              <a:solidFill>
                <a:srgbClr val="000000"/>
              </a:solidFill>
              <a:ea typeface="Times New Roman"/>
            </a:endParaRPr>
          </a:p>
          <a:p>
            <a:pPr marL="400050" lvl="5" indent="-342900">
              <a:spcBef>
                <a:spcPts val="1800"/>
              </a:spcBef>
              <a:buFont typeface="Wingdings" panose="05000000000000000000" pitchFamily="2" charset="2"/>
              <a:buChar char="Ø"/>
              <a:tabLst>
                <a:tab pos="342900" algn="l"/>
              </a:tabLst>
            </a:pPr>
            <a:r>
              <a:rPr lang="en-US" sz="2800" dirty="0">
                <a:solidFill>
                  <a:srgbClr val="000000"/>
                </a:solidFill>
                <a:ea typeface="Times New Roman"/>
                <a:cs typeface="Times New Roman"/>
              </a:rPr>
              <a:t>Labeling Flexibilities</a:t>
            </a:r>
            <a:endParaRPr lang="en-US" sz="2800" dirty="0">
              <a:solidFill>
                <a:srgbClr val="000000"/>
              </a:solidFill>
              <a:ea typeface="Times New Roman"/>
            </a:endParaRPr>
          </a:p>
          <a:p>
            <a:pPr marL="400050" lvl="5" indent="-342900">
              <a:spcBef>
                <a:spcPts val="1800"/>
              </a:spcBef>
              <a:buFont typeface="Wingdings" panose="05000000000000000000" pitchFamily="2" charset="2"/>
              <a:buChar char="Ø"/>
              <a:tabLst>
                <a:tab pos="342900" algn="l"/>
              </a:tabLst>
            </a:pPr>
            <a:r>
              <a:rPr lang="en-US" sz="2800" dirty="0" smtClean="0">
                <a:solidFill>
                  <a:srgbClr val="000000"/>
                </a:solidFill>
                <a:ea typeface="Times New Roman"/>
                <a:cs typeface="Times New Roman"/>
              </a:rPr>
              <a:t>Recordkeeping</a:t>
            </a:r>
            <a:endParaRPr lang="en-US" sz="2800" dirty="0">
              <a:solidFill>
                <a:srgbClr val="000000"/>
              </a:solidFill>
              <a:ea typeface="Times New Roman"/>
            </a:endParaRPr>
          </a:p>
        </p:txBody>
      </p:sp>
    </p:spTree>
    <p:extLst>
      <p:ext uri="{BB962C8B-B14F-4D97-AF65-F5344CB8AC3E}">
        <p14:creationId xmlns:p14="http://schemas.microsoft.com/office/powerpoint/2010/main" val="26675340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8707" cy="609600"/>
          </a:xfrm>
        </p:spPr>
        <p:txBody>
          <a:bodyPr/>
          <a:lstStyle/>
          <a:p>
            <a:r>
              <a:rPr lang="en-US" sz="3200" b="1" u="sng" dirty="0" smtClean="0"/>
              <a:t>Resources</a:t>
            </a:r>
            <a:endParaRPr lang="en-US" sz="3200" b="1" u="sng" dirty="0"/>
          </a:p>
        </p:txBody>
      </p:sp>
      <p:sp>
        <p:nvSpPr>
          <p:cNvPr id="3" name="Content Placeholder 2"/>
          <p:cNvSpPr>
            <a:spLocks noGrp="1"/>
          </p:cNvSpPr>
          <p:nvPr>
            <p:ph idx="1"/>
          </p:nvPr>
        </p:nvSpPr>
        <p:spPr>
          <a:xfrm>
            <a:off x="304801" y="1600650"/>
            <a:ext cx="8610600" cy="4952550"/>
          </a:xfrm>
        </p:spPr>
        <p:txBody>
          <a:bodyPr/>
          <a:lstStyle/>
          <a:p>
            <a:pPr>
              <a:spcBef>
                <a:spcPts val="1200"/>
              </a:spcBef>
            </a:pPr>
            <a:r>
              <a:rPr lang="en-US" dirty="0" smtClean="0"/>
              <a:t>Email for General Questions:  </a:t>
            </a:r>
            <a:r>
              <a:rPr lang="en-US" dirty="0" smtClean="0">
                <a:hlinkClick r:id="rId2"/>
              </a:rPr>
              <a:t>cool@ams.usda.gov</a:t>
            </a:r>
            <a:endParaRPr lang="en-US" dirty="0"/>
          </a:p>
          <a:p>
            <a:pPr>
              <a:spcBef>
                <a:spcPts val="1200"/>
              </a:spcBef>
            </a:pPr>
            <a:r>
              <a:rPr lang="en-US" dirty="0" smtClean="0"/>
              <a:t>Email for Retail Review Questions:  </a:t>
            </a:r>
            <a:r>
              <a:rPr lang="en-US" sz="2350" dirty="0" smtClean="0">
                <a:hlinkClick r:id="rId3"/>
              </a:rPr>
              <a:t>coolaudit@ams.usda.gov</a:t>
            </a:r>
            <a:endParaRPr lang="en-US" sz="2350" dirty="0" smtClean="0"/>
          </a:p>
          <a:p>
            <a:pPr>
              <a:spcBef>
                <a:spcPts val="1200"/>
              </a:spcBef>
            </a:pPr>
            <a:r>
              <a:rPr lang="en-US" dirty="0" smtClean="0"/>
              <a:t>Phone:  	</a:t>
            </a:r>
            <a:r>
              <a:rPr lang="en-US" b="1" dirty="0" smtClean="0"/>
              <a:t>(202) 720-4486         </a:t>
            </a:r>
            <a:r>
              <a:rPr lang="en-US" dirty="0" smtClean="0"/>
              <a:t>Fax:	(202) 354-5062</a:t>
            </a:r>
          </a:p>
          <a:p>
            <a:pPr>
              <a:spcBef>
                <a:spcPts val="1200"/>
              </a:spcBef>
            </a:pPr>
            <a:r>
              <a:rPr lang="en-US" dirty="0"/>
              <a:t>Website:  </a:t>
            </a:r>
            <a:r>
              <a:rPr lang="en-US" dirty="0" smtClean="0">
                <a:hlinkClick r:id="rId4"/>
              </a:rPr>
              <a:t>http</a:t>
            </a:r>
            <a:r>
              <a:rPr lang="en-US" dirty="0">
                <a:hlinkClick r:id="rId4"/>
              </a:rPr>
              <a:t>://</a:t>
            </a:r>
            <a:r>
              <a:rPr lang="en-US" dirty="0" smtClean="0">
                <a:hlinkClick r:id="rId4"/>
              </a:rPr>
              <a:t>www.ams.usda.gov/rules-regulations/cool</a:t>
            </a:r>
            <a:endParaRPr lang="en-US" dirty="0" smtClean="0"/>
          </a:p>
          <a:p>
            <a:pPr>
              <a:spcBef>
                <a:spcPts val="1200"/>
              </a:spcBef>
            </a:pPr>
            <a:r>
              <a:rPr lang="en-US" dirty="0" smtClean="0"/>
              <a:t>+++++++++++++++++++++++++++++++++++++++++++++</a:t>
            </a:r>
          </a:p>
          <a:p>
            <a:pPr>
              <a:spcBef>
                <a:spcPts val="1200"/>
              </a:spcBef>
            </a:pPr>
            <a:r>
              <a:rPr lang="en-US" dirty="0" smtClean="0"/>
              <a:t>Julie Henderson, Director, COOL Division</a:t>
            </a:r>
          </a:p>
          <a:p>
            <a:pPr>
              <a:spcBef>
                <a:spcPts val="1200"/>
              </a:spcBef>
            </a:pPr>
            <a:r>
              <a:rPr lang="en-US" dirty="0" smtClean="0">
                <a:hlinkClick r:id="rId5"/>
              </a:rPr>
              <a:t>Julie.Henderson@ams.usda.gov</a:t>
            </a:r>
            <a:endParaRPr lang="en-US" dirty="0" smtClean="0"/>
          </a:p>
          <a:p>
            <a:pPr>
              <a:spcBef>
                <a:spcPts val="1200"/>
              </a:spcBef>
            </a:pPr>
            <a:r>
              <a:rPr lang="en-US" dirty="0" smtClean="0"/>
              <a:t>Ken Becker, Agricultural Marketing Specialist</a:t>
            </a:r>
          </a:p>
          <a:p>
            <a:pPr>
              <a:spcBef>
                <a:spcPts val="1200"/>
              </a:spcBef>
            </a:pPr>
            <a:r>
              <a:rPr lang="en-US" dirty="0" smtClean="0">
                <a:hlinkClick r:id="rId6"/>
              </a:rPr>
              <a:t>Kenneth.Becker@ams.usda.gov</a:t>
            </a:r>
            <a:endParaRPr lang="en-US" dirty="0" smtClean="0"/>
          </a:p>
          <a:p>
            <a:pPr>
              <a:spcBef>
                <a:spcPts val="1200"/>
              </a:spcBef>
            </a:pPr>
            <a:endParaRPr lang="en-US" dirty="0" smtClean="0"/>
          </a:p>
          <a:p>
            <a:pPr algn="ctr">
              <a:spcBef>
                <a:spcPts val="1200"/>
              </a:spcBef>
            </a:pPr>
            <a:endParaRPr lang="en-US" dirty="0" smtClean="0"/>
          </a:p>
          <a:p>
            <a:pPr>
              <a:spcBef>
                <a:spcPts val="1200"/>
              </a:spcBef>
            </a:pPr>
            <a:endParaRPr lang="en-US" dirty="0" smtClean="0"/>
          </a:p>
          <a:p>
            <a:endParaRPr lang="en-US" dirty="0"/>
          </a:p>
        </p:txBody>
      </p:sp>
    </p:spTree>
    <p:extLst>
      <p:ext uri="{BB962C8B-B14F-4D97-AF65-F5344CB8AC3E}">
        <p14:creationId xmlns:p14="http://schemas.microsoft.com/office/powerpoint/2010/main" val="1694931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647" y="762000"/>
            <a:ext cx="8228707" cy="8077200"/>
          </a:xfrm>
        </p:spPr>
        <p:txBody>
          <a:bodyPr/>
          <a:lstStyle/>
          <a:p>
            <a:r>
              <a:rPr lang="en-US" sz="3200" b="1" u="sng" dirty="0" smtClean="0"/>
              <a:t>Retailer</a:t>
            </a:r>
            <a:endParaRPr lang="en-US" sz="3200" b="1" u="sng" dirty="0"/>
          </a:p>
        </p:txBody>
      </p:sp>
      <p:sp>
        <p:nvSpPr>
          <p:cNvPr id="4" name="Content Placeholder 3"/>
          <p:cNvSpPr>
            <a:spLocks noGrp="1"/>
          </p:cNvSpPr>
          <p:nvPr>
            <p:ph idx="1"/>
          </p:nvPr>
        </p:nvSpPr>
        <p:spPr>
          <a:xfrm>
            <a:off x="228600" y="1295400"/>
            <a:ext cx="8763000" cy="4829919"/>
          </a:xfrm>
        </p:spPr>
        <p:txBody>
          <a:bodyPr/>
          <a:lstStyle/>
          <a:p>
            <a:r>
              <a:rPr lang="en-US" sz="2800" dirty="0"/>
              <a:t>Retailer means any person </a:t>
            </a:r>
            <a:r>
              <a:rPr lang="en-US" sz="2800" i="1" dirty="0"/>
              <a:t>subject</a:t>
            </a:r>
            <a:r>
              <a:rPr lang="en-US" sz="2800" dirty="0"/>
              <a:t> to be licensed as a retailer under the Perishable Agricultural Commodities Act (PACA) of 1930.</a:t>
            </a:r>
          </a:p>
          <a:p>
            <a:pPr marL="742950" lvl="1" indent="-285750">
              <a:buFont typeface="Wingdings" panose="05000000000000000000" pitchFamily="2" charset="2"/>
              <a:buChar char="Ø"/>
            </a:pPr>
            <a:r>
              <a:rPr lang="en-US" sz="2800" dirty="0" smtClean="0"/>
              <a:t> </a:t>
            </a:r>
            <a:r>
              <a:rPr lang="en-US" sz="2800" dirty="0"/>
              <a:t>The criteria for a retailer PACA license is annual purchases of at least $230,000 </a:t>
            </a:r>
            <a:r>
              <a:rPr lang="en-US" sz="2800" dirty="0" smtClean="0"/>
              <a:t>for </a:t>
            </a:r>
            <a:r>
              <a:rPr lang="en-US" sz="2800" dirty="0"/>
              <a:t>fruits and vegetables.</a:t>
            </a:r>
          </a:p>
          <a:p>
            <a:pPr marL="742950" lvl="1" indent="-285750">
              <a:buFont typeface="Wingdings" panose="05000000000000000000" pitchFamily="2" charset="2"/>
              <a:buChar char="Ø"/>
            </a:pPr>
            <a:r>
              <a:rPr lang="en-US" sz="2800" dirty="0" smtClean="0"/>
              <a:t>The </a:t>
            </a:r>
            <a:r>
              <a:rPr lang="en-US" sz="2800" dirty="0"/>
              <a:t>corporate </a:t>
            </a:r>
            <a:r>
              <a:rPr lang="en-US" sz="2800" dirty="0" smtClean="0"/>
              <a:t>headquarters </a:t>
            </a:r>
            <a:r>
              <a:rPr lang="en-US" sz="2800" dirty="0"/>
              <a:t>typically holds the PACA license for all of their stores and may have more than one license.</a:t>
            </a:r>
          </a:p>
          <a:p>
            <a:endParaRPr lang="en-US" dirty="0"/>
          </a:p>
        </p:txBody>
      </p:sp>
    </p:spTree>
    <p:extLst>
      <p:ext uri="{BB962C8B-B14F-4D97-AF65-F5344CB8AC3E}">
        <p14:creationId xmlns:p14="http://schemas.microsoft.com/office/powerpoint/2010/main" val="6268698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647" y="762000"/>
            <a:ext cx="8228707" cy="8077200"/>
          </a:xfrm>
        </p:spPr>
        <p:txBody>
          <a:bodyPr/>
          <a:lstStyle/>
          <a:p>
            <a:r>
              <a:rPr lang="en-US" sz="3200" b="1" u="sng" dirty="0" smtClean="0"/>
              <a:t>Retailer</a:t>
            </a:r>
            <a:endParaRPr lang="en-US" sz="3200" b="1" u="sng" dirty="0"/>
          </a:p>
        </p:txBody>
      </p:sp>
      <p:sp>
        <p:nvSpPr>
          <p:cNvPr id="4" name="Content Placeholder 3"/>
          <p:cNvSpPr>
            <a:spLocks noGrp="1"/>
          </p:cNvSpPr>
          <p:nvPr>
            <p:ph idx="1"/>
          </p:nvPr>
        </p:nvSpPr>
        <p:spPr>
          <a:xfrm>
            <a:off x="533400" y="1295400"/>
            <a:ext cx="8458200" cy="5181600"/>
          </a:xfrm>
        </p:spPr>
        <p:txBody>
          <a:bodyPr/>
          <a:lstStyle/>
          <a:p>
            <a:pPr marL="0" lvl="1"/>
            <a:r>
              <a:rPr lang="en-US" sz="2800" u="sng" dirty="0"/>
              <a:t>Remotely Purchased </a:t>
            </a:r>
            <a:r>
              <a:rPr lang="en-US" sz="2800" u="sng" dirty="0" smtClean="0"/>
              <a:t>Products,</a:t>
            </a:r>
            <a:r>
              <a:rPr lang="en-US" sz="2800" dirty="0" smtClean="0"/>
              <a:t> </a:t>
            </a:r>
            <a:r>
              <a:rPr lang="en-US" sz="2800" dirty="0"/>
              <a:t>such as online </a:t>
            </a:r>
            <a:r>
              <a:rPr lang="en-US" sz="2800" dirty="0" smtClean="0"/>
              <a:t>sales that meet </a:t>
            </a:r>
            <a:r>
              <a:rPr lang="en-US" sz="2800" dirty="0"/>
              <a:t>the PACA license </a:t>
            </a:r>
            <a:r>
              <a:rPr lang="en-US" sz="2800" dirty="0" smtClean="0"/>
              <a:t>criteria, </a:t>
            </a:r>
            <a:r>
              <a:rPr lang="en-US" sz="2800" dirty="0"/>
              <a:t>are also subject to COOL requirements</a:t>
            </a:r>
            <a:r>
              <a:rPr lang="en-US" sz="2800" dirty="0" smtClean="0"/>
              <a:t>.</a:t>
            </a:r>
            <a:r>
              <a:rPr lang="en-US" sz="2800" dirty="0"/>
              <a:t> </a:t>
            </a:r>
            <a:r>
              <a:rPr lang="en-US" sz="2800" dirty="0" smtClean="0"/>
              <a:t>(7 </a:t>
            </a:r>
            <a:r>
              <a:rPr lang="en-US" sz="2800" dirty="0"/>
              <a:t>CFR § 65.300 Country of </a:t>
            </a:r>
            <a:r>
              <a:rPr lang="en-US" sz="2800" dirty="0" smtClean="0"/>
              <a:t>Origin notification):</a:t>
            </a:r>
          </a:p>
          <a:p>
            <a:pPr marL="0" lvl="1"/>
            <a:r>
              <a:rPr lang="en-US" sz="2800" dirty="0" smtClean="0"/>
              <a:t>“For </a:t>
            </a:r>
            <a:r>
              <a:rPr lang="en-US" sz="2800" dirty="0"/>
              <a:t>sales of a covered commodity in which the customer purchases a covered commodity prior to having an opportunity to observe the final package (e.g., </a:t>
            </a:r>
            <a:r>
              <a:rPr lang="en-US" sz="2800" dirty="0" smtClean="0"/>
              <a:t>internet </a:t>
            </a:r>
            <a:r>
              <a:rPr lang="en-US" sz="2800" dirty="0"/>
              <a:t>sales, home delivery sales, etc.), the retailer may provide the country of origin notification either on the sales vehicle or at the time the product is delivered to the consumer</a:t>
            </a:r>
            <a:r>
              <a:rPr lang="en-US" sz="2800" dirty="0" smtClean="0"/>
              <a:t>.” </a:t>
            </a:r>
            <a:endParaRPr lang="en-US" sz="2800" dirty="0"/>
          </a:p>
          <a:p>
            <a:endParaRPr lang="en-US" dirty="0"/>
          </a:p>
        </p:txBody>
      </p:sp>
    </p:spTree>
    <p:extLst>
      <p:ext uri="{BB962C8B-B14F-4D97-AF65-F5344CB8AC3E}">
        <p14:creationId xmlns:p14="http://schemas.microsoft.com/office/powerpoint/2010/main" val="1023198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jHenders\Pictures\fish-mix.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410200" y="2514600"/>
            <a:ext cx="2517929" cy="13211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9" descr="C:\Users\jHenders\Pictures\fruits-veggies_fotalia569019-l1.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5000" b="91847" l="3028" r="95826"/>
                    </a14:imgEffect>
                  </a14:imgLayer>
                </a14:imgProps>
              </a:ext>
              <a:ext uri="{28A0092B-C50C-407E-A947-70E740481C1C}">
                <a14:useLocalDpi xmlns:a14="http://schemas.microsoft.com/office/drawing/2010/main" val="0"/>
              </a:ext>
            </a:extLst>
          </a:blip>
          <a:srcRect l="2653" t="6607" r="3432" b="6607"/>
          <a:stretch/>
        </p:blipFill>
        <p:spPr bwMode="auto">
          <a:xfrm>
            <a:off x="6465578" y="990600"/>
            <a:ext cx="2377652" cy="14337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C:\Users\jHenders\Pictures\chic.png"/>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9961" b="92122" l="8945" r="90000"/>
                    </a14:imgEffect>
                  </a14:imgLayer>
                </a14:imgProps>
              </a:ext>
              <a:ext uri="{28A0092B-C50C-407E-A947-70E740481C1C}">
                <a14:useLocalDpi xmlns:a14="http://schemas.microsoft.com/office/drawing/2010/main" val="0"/>
              </a:ext>
            </a:extLst>
          </a:blip>
          <a:srcRect l="8803" t="10999" r="9157" b="6207"/>
          <a:stretch/>
        </p:blipFill>
        <p:spPr bwMode="auto">
          <a:xfrm>
            <a:off x="3306229" y="3550444"/>
            <a:ext cx="2097935" cy="12703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C:\Users\jHenders\Pictures\o-GROUND-BEEF-facebook.jpg"/>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3418" b="99121" l="651" r="98112"/>
                    </a14:imgEffect>
                  </a14:imgLayer>
                </a14:imgProps>
              </a:ext>
              <a:ext uri="{28A0092B-C50C-407E-A947-70E740481C1C}">
                <a14:useLocalDpi xmlns:a14="http://schemas.microsoft.com/office/drawing/2010/main" val="0"/>
              </a:ext>
            </a:extLst>
          </a:blip>
          <a:srcRect t="2502" r="634" b="2067"/>
          <a:stretch/>
        </p:blipFill>
        <p:spPr bwMode="auto">
          <a:xfrm>
            <a:off x="6710730" y="3962400"/>
            <a:ext cx="1887348" cy="120841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Users\jHenders\Pictures\t1larg_pecans_ts.jpg"/>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556" b="95556" l="22031" r="81563"/>
                    </a14:imgEffect>
                  </a14:imgLayer>
                </a14:imgProps>
              </a:ext>
              <a:ext uri="{28A0092B-C50C-407E-A947-70E740481C1C}">
                <a14:useLocalDpi xmlns:a14="http://schemas.microsoft.com/office/drawing/2010/main" val="0"/>
              </a:ext>
            </a:extLst>
          </a:blip>
          <a:srcRect l="19322" r="15983"/>
          <a:stretch/>
        </p:blipFill>
        <p:spPr bwMode="auto">
          <a:xfrm>
            <a:off x="5486400" y="5257800"/>
            <a:ext cx="1677624" cy="145865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8"/>
          <p:cNvSpPr>
            <a:spLocks noGrp="1"/>
          </p:cNvSpPr>
          <p:nvPr>
            <p:ph type="title"/>
          </p:nvPr>
        </p:nvSpPr>
        <p:spPr>
          <a:xfrm>
            <a:off x="457647" y="838200"/>
            <a:ext cx="8228707" cy="579388"/>
          </a:xfrm>
        </p:spPr>
        <p:txBody>
          <a:bodyPr/>
          <a:lstStyle/>
          <a:p>
            <a:r>
              <a:rPr lang="en-US" sz="3200" b="1" u="sng" dirty="0" smtClean="0"/>
              <a:t>Covered Commodity</a:t>
            </a:r>
            <a:endParaRPr lang="en-US" sz="3200" b="1" u="sng" dirty="0"/>
          </a:p>
        </p:txBody>
      </p:sp>
      <p:sp>
        <p:nvSpPr>
          <p:cNvPr id="10" name="Content Placeholder 9"/>
          <p:cNvSpPr>
            <a:spLocks noGrp="1"/>
          </p:cNvSpPr>
          <p:nvPr>
            <p:ph idx="1"/>
          </p:nvPr>
        </p:nvSpPr>
        <p:spPr>
          <a:xfrm>
            <a:off x="189513" y="1558526"/>
            <a:ext cx="8611354" cy="4953000"/>
          </a:xfrm>
        </p:spPr>
        <p:txBody>
          <a:bodyPr/>
          <a:lstStyle/>
          <a:p>
            <a:pPr marL="342900" lvl="0" indent="-342900">
              <a:spcBef>
                <a:spcPts val="0"/>
              </a:spcBef>
              <a:spcAft>
                <a:spcPts val="0"/>
              </a:spcAft>
              <a:buFont typeface="Wingdings"/>
              <a:buChar char=""/>
              <a:tabLst>
                <a:tab pos="457200" algn="l"/>
              </a:tabLst>
            </a:pPr>
            <a:r>
              <a:rPr lang="en-US" sz="2400" dirty="0">
                <a:ea typeface="Times New Roman"/>
              </a:rPr>
              <a:t>Fruits and </a:t>
            </a:r>
            <a:r>
              <a:rPr lang="en-US" sz="2400" dirty="0" smtClean="0">
                <a:ea typeface="Times New Roman"/>
              </a:rPr>
              <a:t>Vegetables</a:t>
            </a:r>
          </a:p>
          <a:p>
            <a:pPr lvl="0">
              <a:spcBef>
                <a:spcPts val="0"/>
              </a:spcBef>
              <a:spcAft>
                <a:spcPts val="0"/>
              </a:spcAft>
              <a:tabLst>
                <a:tab pos="457200" algn="l"/>
              </a:tabLst>
            </a:pPr>
            <a:endParaRPr lang="en-US" sz="800" dirty="0"/>
          </a:p>
          <a:p>
            <a:pPr marL="342900" lvl="0" indent="-342900">
              <a:spcBef>
                <a:spcPts val="0"/>
              </a:spcBef>
              <a:spcAft>
                <a:spcPts val="0"/>
              </a:spcAft>
              <a:buFont typeface="Wingdings"/>
              <a:buChar char=""/>
              <a:tabLst>
                <a:tab pos="457200" algn="l"/>
              </a:tabLst>
            </a:pPr>
            <a:r>
              <a:rPr lang="en-US" sz="2400" dirty="0">
                <a:ea typeface="Times New Roman"/>
              </a:rPr>
              <a:t>Fish and </a:t>
            </a:r>
            <a:r>
              <a:rPr lang="en-US" sz="2400" dirty="0" smtClean="0">
                <a:ea typeface="Times New Roman"/>
              </a:rPr>
              <a:t>Shellfish</a:t>
            </a:r>
          </a:p>
          <a:p>
            <a:pPr lvl="0">
              <a:spcBef>
                <a:spcPts val="0"/>
              </a:spcBef>
              <a:spcAft>
                <a:spcPts val="0"/>
              </a:spcAft>
              <a:tabLst>
                <a:tab pos="457200" algn="l"/>
              </a:tabLst>
            </a:pPr>
            <a:endParaRPr lang="en-US" sz="900" dirty="0"/>
          </a:p>
          <a:p>
            <a:pPr marL="342900" lvl="0" indent="-342900">
              <a:spcBef>
                <a:spcPts val="0"/>
              </a:spcBef>
              <a:spcAft>
                <a:spcPts val="0"/>
              </a:spcAft>
              <a:buFont typeface="Wingdings"/>
              <a:buChar char=""/>
              <a:tabLst>
                <a:tab pos="457200" algn="l"/>
              </a:tabLst>
            </a:pPr>
            <a:r>
              <a:rPr lang="en-US" sz="2400" dirty="0">
                <a:ea typeface="Times New Roman"/>
              </a:rPr>
              <a:t>Muscle Cut and Ground Meats</a:t>
            </a:r>
            <a:endParaRPr lang="en-US" sz="2400" dirty="0"/>
          </a:p>
          <a:p>
            <a:pPr marL="742950" lvl="1" indent="-285750">
              <a:spcBef>
                <a:spcPts val="0"/>
              </a:spcBef>
              <a:spcAft>
                <a:spcPts val="0"/>
              </a:spcAft>
              <a:buFont typeface="Wingdings"/>
              <a:buChar char=""/>
              <a:tabLst>
                <a:tab pos="914400" algn="l"/>
              </a:tabLst>
            </a:pPr>
            <a:r>
              <a:rPr lang="en-US" sz="2400" dirty="0">
                <a:ea typeface="Times New Roman"/>
              </a:rPr>
              <a:t>Beef, including Veal</a:t>
            </a:r>
            <a:endParaRPr lang="en-US" sz="2400" dirty="0"/>
          </a:p>
          <a:p>
            <a:pPr marL="742950" lvl="1" indent="-285750">
              <a:spcBef>
                <a:spcPts val="0"/>
              </a:spcBef>
              <a:spcAft>
                <a:spcPts val="0"/>
              </a:spcAft>
              <a:buFont typeface="Wingdings"/>
              <a:buChar char=""/>
              <a:tabLst>
                <a:tab pos="914400" algn="l"/>
              </a:tabLst>
            </a:pPr>
            <a:r>
              <a:rPr lang="en-US" sz="2400" dirty="0">
                <a:ea typeface="Times New Roman"/>
              </a:rPr>
              <a:t>Pork</a:t>
            </a:r>
            <a:endParaRPr lang="en-US" sz="2400" dirty="0"/>
          </a:p>
          <a:p>
            <a:pPr marL="742950" lvl="1" indent="-285750">
              <a:spcBef>
                <a:spcPts val="0"/>
              </a:spcBef>
              <a:spcAft>
                <a:spcPts val="0"/>
              </a:spcAft>
              <a:buFont typeface="Wingdings"/>
              <a:buChar char=""/>
              <a:tabLst>
                <a:tab pos="914400" algn="l"/>
              </a:tabLst>
            </a:pPr>
            <a:r>
              <a:rPr lang="en-US" sz="2400" dirty="0">
                <a:ea typeface="Times New Roman"/>
              </a:rPr>
              <a:t>Lamb</a:t>
            </a:r>
            <a:endParaRPr lang="en-US" sz="2400" b="1" dirty="0"/>
          </a:p>
          <a:p>
            <a:pPr marL="742950" lvl="1" indent="-285750">
              <a:spcBef>
                <a:spcPts val="0"/>
              </a:spcBef>
              <a:spcAft>
                <a:spcPts val="0"/>
              </a:spcAft>
              <a:buFont typeface="Wingdings"/>
              <a:buChar char=""/>
              <a:tabLst>
                <a:tab pos="914400" algn="l"/>
              </a:tabLst>
            </a:pPr>
            <a:r>
              <a:rPr lang="en-US" sz="2400" dirty="0">
                <a:ea typeface="Times New Roman"/>
              </a:rPr>
              <a:t>Goat</a:t>
            </a:r>
            <a:endParaRPr lang="en-US" sz="2400" dirty="0"/>
          </a:p>
          <a:p>
            <a:pPr marL="742950" lvl="1" indent="-285750">
              <a:spcBef>
                <a:spcPts val="0"/>
              </a:spcBef>
              <a:spcAft>
                <a:spcPts val="0"/>
              </a:spcAft>
              <a:buFont typeface="Wingdings"/>
              <a:buChar char=""/>
              <a:tabLst>
                <a:tab pos="914400" algn="l"/>
              </a:tabLst>
            </a:pPr>
            <a:r>
              <a:rPr lang="en-US" sz="2400" dirty="0" smtClean="0">
                <a:ea typeface="Times New Roman"/>
              </a:rPr>
              <a:t>Chicken</a:t>
            </a:r>
          </a:p>
          <a:p>
            <a:pPr marL="457200" lvl="1">
              <a:spcBef>
                <a:spcPts val="0"/>
              </a:spcBef>
              <a:spcAft>
                <a:spcPts val="0"/>
              </a:spcAft>
              <a:tabLst>
                <a:tab pos="914400" algn="l"/>
              </a:tabLst>
            </a:pPr>
            <a:endParaRPr lang="en-US" sz="800" dirty="0"/>
          </a:p>
          <a:p>
            <a:pPr marL="342900" lvl="0" indent="-342900">
              <a:spcBef>
                <a:spcPts val="0"/>
              </a:spcBef>
              <a:spcAft>
                <a:spcPts val="0"/>
              </a:spcAft>
              <a:buFont typeface="Wingdings"/>
              <a:buChar char=""/>
              <a:tabLst>
                <a:tab pos="457200" algn="l"/>
              </a:tabLst>
            </a:pPr>
            <a:r>
              <a:rPr lang="en-US" sz="2400" dirty="0">
                <a:ea typeface="Times New Roman"/>
              </a:rPr>
              <a:t>Peanuts, Pecans, Macadamia </a:t>
            </a:r>
            <a:r>
              <a:rPr lang="en-US" sz="2400" dirty="0" smtClean="0">
                <a:ea typeface="Times New Roman"/>
              </a:rPr>
              <a:t>Nuts</a:t>
            </a:r>
          </a:p>
          <a:p>
            <a:pPr lvl="0">
              <a:spcBef>
                <a:spcPts val="0"/>
              </a:spcBef>
              <a:spcAft>
                <a:spcPts val="0"/>
              </a:spcAft>
              <a:tabLst>
                <a:tab pos="457200" algn="l"/>
              </a:tabLst>
            </a:pPr>
            <a:endParaRPr lang="en-US" sz="800" dirty="0"/>
          </a:p>
          <a:p>
            <a:pPr marL="342900" lvl="0" indent="-342900">
              <a:spcBef>
                <a:spcPts val="0"/>
              </a:spcBef>
              <a:spcAft>
                <a:spcPts val="0"/>
              </a:spcAft>
              <a:buFont typeface="Wingdings"/>
              <a:buChar char=""/>
              <a:tabLst>
                <a:tab pos="457200" algn="l"/>
              </a:tabLst>
            </a:pPr>
            <a:r>
              <a:rPr lang="en-US" sz="2400" dirty="0">
                <a:ea typeface="Times New Roman"/>
              </a:rPr>
              <a:t>Ginseng</a:t>
            </a:r>
            <a:endParaRPr lang="en-US" sz="2400" dirty="0"/>
          </a:p>
          <a:p>
            <a:endParaRPr lang="en-US" sz="1800" dirty="0"/>
          </a:p>
        </p:txBody>
      </p:sp>
    </p:spTree>
    <p:extLst>
      <p:ext uri="{BB962C8B-B14F-4D97-AF65-F5344CB8AC3E}">
        <p14:creationId xmlns:p14="http://schemas.microsoft.com/office/powerpoint/2010/main" val="23646156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647" y="762000"/>
            <a:ext cx="8228707" cy="655588"/>
          </a:xfrm>
        </p:spPr>
        <p:txBody>
          <a:bodyPr/>
          <a:lstStyle/>
          <a:p>
            <a:r>
              <a:rPr lang="en-US" sz="3200" b="1" u="sng" dirty="0" smtClean="0"/>
              <a:t>Determining Origin</a:t>
            </a:r>
            <a:endParaRPr lang="en-US" sz="3200" b="1" u="sng" dirty="0"/>
          </a:p>
        </p:txBody>
      </p:sp>
      <p:sp>
        <p:nvSpPr>
          <p:cNvPr id="5" name="Content Placeholder 4"/>
          <p:cNvSpPr>
            <a:spLocks noGrp="1"/>
          </p:cNvSpPr>
          <p:nvPr>
            <p:ph idx="1"/>
          </p:nvPr>
        </p:nvSpPr>
        <p:spPr>
          <a:xfrm>
            <a:off x="152400" y="1295400"/>
            <a:ext cx="8839199" cy="5410200"/>
          </a:xfrm>
        </p:spPr>
        <p:txBody>
          <a:bodyPr/>
          <a:lstStyle/>
          <a:p>
            <a:r>
              <a:rPr lang="en-US" sz="1800" dirty="0" smtClean="0"/>
              <a:t>Retailers convey </a:t>
            </a:r>
            <a:r>
              <a:rPr lang="en-US" sz="1800" dirty="0"/>
              <a:t>information as provided by </a:t>
            </a:r>
            <a:r>
              <a:rPr lang="en-US" sz="1800" dirty="0" smtClean="0"/>
              <a:t>their suppliers </a:t>
            </a:r>
            <a:r>
              <a:rPr lang="en-US" sz="1800" dirty="0"/>
              <a:t>to consumers.  Origin declarations must be accurate and specific to the contents of the package or display</a:t>
            </a:r>
            <a:r>
              <a:rPr lang="en-US" sz="1800" dirty="0" smtClean="0"/>
              <a:t>.</a:t>
            </a:r>
          </a:p>
          <a:p>
            <a:endParaRPr lang="en-US" dirty="0"/>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14332814"/>
              </p:ext>
            </p:extLst>
          </p:nvPr>
        </p:nvGraphicFramePr>
        <p:xfrm>
          <a:off x="152400" y="1981200"/>
          <a:ext cx="8839200" cy="4845003"/>
        </p:xfrm>
        <a:graphic>
          <a:graphicData uri="http://schemas.openxmlformats.org/drawingml/2006/table">
            <a:tbl>
              <a:tblPr firstRow="1" bandRow="1">
                <a:tableStyleId>{5C22544A-7EE6-4342-B048-85BDC9FD1C3A}</a:tableStyleId>
              </a:tblPr>
              <a:tblGrid>
                <a:gridCol w="1676400"/>
                <a:gridCol w="7162800"/>
              </a:tblGrid>
              <a:tr h="560051">
                <a:tc>
                  <a:txBody>
                    <a:bodyPr/>
                    <a:lstStyle/>
                    <a:p>
                      <a:pPr marL="0" marR="0">
                        <a:lnSpc>
                          <a:spcPct val="115000"/>
                        </a:lnSpc>
                        <a:spcBef>
                          <a:spcPts val="0"/>
                        </a:spcBef>
                        <a:spcAft>
                          <a:spcPts val="0"/>
                        </a:spcAft>
                      </a:pPr>
                      <a:r>
                        <a:rPr lang="en-US" sz="1400" kern="1200" dirty="0">
                          <a:effectLst/>
                        </a:rPr>
                        <a:t>Covered Commodity</a:t>
                      </a:r>
                      <a:endParaRPr lang="en-US" sz="1400" dirty="0">
                        <a:effectLst/>
                        <a:latin typeface="Calibri"/>
                        <a:ea typeface="Calibri"/>
                        <a:cs typeface="Times New Roman"/>
                      </a:endParaRPr>
                    </a:p>
                  </a:txBody>
                  <a:tcPr marL="85134" marR="85134" marT="42567" marB="42567" anchor="ctr"/>
                </a:tc>
                <a:tc>
                  <a:txBody>
                    <a:bodyPr/>
                    <a:lstStyle/>
                    <a:p>
                      <a:pPr marL="0" marR="0" algn="ctr">
                        <a:lnSpc>
                          <a:spcPct val="115000"/>
                        </a:lnSpc>
                        <a:spcBef>
                          <a:spcPts val="0"/>
                        </a:spcBef>
                        <a:spcAft>
                          <a:spcPts val="0"/>
                        </a:spcAft>
                      </a:pPr>
                      <a:r>
                        <a:rPr lang="en-US" sz="1400" kern="1200" dirty="0">
                          <a:effectLst/>
                        </a:rPr>
                        <a:t>Origin Declaration</a:t>
                      </a:r>
                      <a:endParaRPr lang="en-US" sz="1400" dirty="0">
                        <a:effectLst/>
                        <a:latin typeface="Calibri"/>
                        <a:ea typeface="Calibri"/>
                        <a:cs typeface="Times New Roman"/>
                      </a:endParaRPr>
                    </a:p>
                  </a:txBody>
                  <a:tcPr marL="85134" marR="85134" marT="42567" marB="42567" anchor="ctr"/>
                </a:tc>
              </a:tr>
              <a:tr h="735349">
                <a:tc>
                  <a:txBody>
                    <a:bodyPr/>
                    <a:lstStyle/>
                    <a:p>
                      <a:pPr marL="0" marR="0">
                        <a:lnSpc>
                          <a:spcPct val="115000"/>
                        </a:lnSpc>
                        <a:spcBef>
                          <a:spcPts val="0"/>
                        </a:spcBef>
                        <a:spcAft>
                          <a:spcPts val="0"/>
                        </a:spcAft>
                      </a:pPr>
                      <a:r>
                        <a:rPr lang="en-US" sz="1400" b="1" kern="1200" dirty="0">
                          <a:effectLst/>
                        </a:rPr>
                        <a:t>Fruits and Vegetables, Nuts, and Ginseng</a:t>
                      </a:r>
                      <a:endParaRPr lang="en-US" sz="1400" b="1" dirty="0">
                        <a:effectLst/>
                        <a:latin typeface="Calibri"/>
                        <a:ea typeface="Calibri"/>
                        <a:cs typeface="Times New Roman"/>
                      </a:endParaRPr>
                    </a:p>
                  </a:txBody>
                  <a:tcPr marL="85134" marR="85134" marT="42567" marB="42567" anchor="ctr"/>
                </a:tc>
                <a:tc>
                  <a:txBody>
                    <a:bodyPr/>
                    <a:lstStyle/>
                    <a:p>
                      <a:pPr marL="342900" marR="0" lvl="0" indent="-342900">
                        <a:lnSpc>
                          <a:spcPct val="115000"/>
                        </a:lnSpc>
                        <a:spcBef>
                          <a:spcPts val="0"/>
                        </a:spcBef>
                        <a:spcAft>
                          <a:spcPts val="0"/>
                        </a:spcAft>
                        <a:buFont typeface="Arial"/>
                        <a:buChar char="•"/>
                        <a:tabLst>
                          <a:tab pos="457200" algn="l"/>
                        </a:tabLst>
                      </a:pPr>
                      <a:r>
                        <a:rPr lang="en-US" sz="1400" kern="1200" dirty="0">
                          <a:effectLst/>
                        </a:rPr>
                        <a:t>Country(ies) where </a:t>
                      </a:r>
                      <a:r>
                        <a:rPr lang="en-US" sz="1400" kern="1200" dirty="0" smtClean="0">
                          <a:effectLst/>
                        </a:rPr>
                        <a:t>grown (grown</a:t>
                      </a:r>
                      <a:r>
                        <a:rPr lang="en-US" sz="1400" kern="1200" baseline="0" dirty="0" smtClean="0">
                          <a:effectLst/>
                        </a:rPr>
                        <a:t> also means “</a:t>
                      </a:r>
                      <a:r>
                        <a:rPr lang="en-US" sz="1400" kern="1200" dirty="0" smtClean="0">
                          <a:effectLst/>
                        </a:rPr>
                        <a:t>harvested”). </a:t>
                      </a:r>
                    </a:p>
                    <a:p>
                      <a:pPr marL="342900" marR="0" lvl="0" indent="-342900">
                        <a:lnSpc>
                          <a:spcPct val="115000"/>
                        </a:lnSpc>
                        <a:spcBef>
                          <a:spcPts val="0"/>
                        </a:spcBef>
                        <a:spcAft>
                          <a:spcPts val="0"/>
                        </a:spcAft>
                        <a:buFont typeface="Arial"/>
                        <a:buChar char="•"/>
                        <a:tabLst>
                          <a:tab pos="457200" algn="l"/>
                        </a:tabLst>
                      </a:pPr>
                      <a:r>
                        <a:rPr lang="en-US" sz="1400" kern="1200" dirty="0" smtClean="0">
                          <a:effectLst/>
                        </a:rPr>
                        <a:t>May </a:t>
                      </a:r>
                      <a:r>
                        <a:rPr lang="en-US" sz="1400" kern="1200" dirty="0">
                          <a:effectLst/>
                        </a:rPr>
                        <a:t>be commingled.</a:t>
                      </a:r>
                      <a:endParaRPr lang="en-US" sz="1400" dirty="0">
                        <a:effectLst/>
                      </a:endParaRPr>
                    </a:p>
                    <a:p>
                      <a:pPr marL="342900" marR="0" lvl="0" indent="-342900">
                        <a:lnSpc>
                          <a:spcPct val="115000"/>
                        </a:lnSpc>
                        <a:spcBef>
                          <a:spcPts val="0"/>
                        </a:spcBef>
                        <a:spcAft>
                          <a:spcPts val="0"/>
                        </a:spcAft>
                        <a:buFont typeface="Arial"/>
                        <a:buChar char="•"/>
                        <a:tabLst>
                          <a:tab pos="457200" algn="l"/>
                        </a:tabLst>
                      </a:pPr>
                      <a:r>
                        <a:rPr lang="en-US" sz="1400" kern="1200" dirty="0">
                          <a:effectLst/>
                        </a:rPr>
                        <a:t>State and regional names and state abbreviations accepted  in lieu of </a:t>
                      </a:r>
                      <a:r>
                        <a:rPr lang="en-US" sz="1400" kern="1200" dirty="0" smtClean="0">
                          <a:effectLst/>
                        </a:rPr>
                        <a:t>country.</a:t>
                      </a:r>
                      <a:endParaRPr lang="en-US" sz="1400" dirty="0">
                        <a:effectLst/>
                        <a:latin typeface="Calibri"/>
                        <a:cs typeface="Times New Roman"/>
                      </a:endParaRPr>
                    </a:p>
                  </a:txBody>
                  <a:tcPr marL="85134" marR="85134" marT="42567" marB="42567"/>
                </a:tc>
              </a:tr>
              <a:tr h="1453835">
                <a:tc>
                  <a:txBody>
                    <a:bodyPr/>
                    <a:lstStyle/>
                    <a:p>
                      <a:pPr marL="0" marR="0">
                        <a:lnSpc>
                          <a:spcPct val="115000"/>
                        </a:lnSpc>
                        <a:spcBef>
                          <a:spcPts val="0"/>
                        </a:spcBef>
                        <a:spcAft>
                          <a:spcPts val="0"/>
                        </a:spcAft>
                      </a:pPr>
                      <a:r>
                        <a:rPr lang="en-US" sz="1400" b="1" kern="1200" dirty="0">
                          <a:effectLst/>
                        </a:rPr>
                        <a:t>Fish and Shellfish</a:t>
                      </a:r>
                      <a:endParaRPr lang="en-US" sz="1400" b="1" dirty="0">
                        <a:effectLst/>
                        <a:latin typeface="Calibri"/>
                        <a:ea typeface="Calibri"/>
                        <a:cs typeface="Times New Roman"/>
                      </a:endParaRPr>
                    </a:p>
                  </a:txBody>
                  <a:tcPr marL="85134" marR="85134" marT="42567" marB="42567" anchor="ctr"/>
                </a:tc>
                <a:tc>
                  <a:txBody>
                    <a:bodyPr/>
                    <a:lstStyle/>
                    <a:p>
                      <a:pPr marL="342900" marR="0" lvl="0" indent="-342900">
                        <a:lnSpc>
                          <a:spcPct val="115000"/>
                        </a:lnSpc>
                        <a:spcBef>
                          <a:spcPts val="0"/>
                        </a:spcBef>
                        <a:spcAft>
                          <a:spcPts val="0"/>
                        </a:spcAft>
                        <a:buFont typeface="Arial"/>
                        <a:buChar char="•"/>
                        <a:tabLst>
                          <a:tab pos="457200" algn="l"/>
                        </a:tabLst>
                      </a:pPr>
                      <a:r>
                        <a:rPr lang="en-US" sz="1400" kern="1200" dirty="0">
                          <a:effectLst/>
                        </a:rPr>
                        <a:t>Country(ies) where harvested or </a:t>
                      </a:r>
                      <a:r>
                        <a:rPr lang="en-US" sz="1400" kern="1200" dirty="0" smtClean="0">
                          <a:effectLst/>
                        </a:rPr>
                        <a:t>substantially </a:t>
                      </a:r>
                      <a:r>
                        <a:rPr lang="en-US" sz="1400" kern="1200" dirty="0">
                          <a:effectLst/>
                        </a:rPr>
                        <a:t>transformed, (as determined by Customs and Border Protection upon import).  </a:t>
                      </a:r>
                      <a:endParaRPr lang="en-US" sz="1400" kern="1200" dirty="0" smtClean="0">
                        <a:effectLst/>
                      </a:endParaRPr>
                    </a:p>
                    <a:p>
                      <a:pPr marL="342900" marR="0" lvl="0" indent="-342900">
                        <a:lnSpc>
                          <a:spcPct val="115000"/>
                        </a:lnSpc>
                        <a:spcBef>
                          <a:spcPts val="0"/>
                        </a:spcBef>
                        <a:spcAft>
                          <a:spcPts val="0"/>
                        </a:spcAft>
                        <a:buFont typeface="Arial"/>
                        <a:buChar char="•"/>
                        <a:tabLst>
                          <a:tab pos="457200" algn="l"/>
                        </a:tabLst>
                      </a:pPr>
                      <a:r>
                        <a:rPr lang="en-US" sz="1400" kern="1200" dirty="0" smtClean="0">
                          <a:effectLst/>
                        </a:rPr>
                        <a:t>May </a:t>
                      </a:r>
                      <a:r>
                        <a:rPr lang="en-US" sz="1400" kern="1200" dirty="0">
                          <a:effectLst/>
                        </a:rPr>
                        <a:t>be commingled.</a:t>
                      </a:r>
                      <a:endParaRPr lang="en-US" sz="1400" dirty="0">
                        <a:effectLst/>
                      </a:endParaRPr>
                    </a:p>
                    <a:p>
                      <a:pPr marL="342900" marR="0" lvl="0" indent="-342900">
                        <a:lnSpc>
                          <a:spcPct val="115000"/>
                        </a:lnSpc>
                        <a:spcBef>
                          <a:spcPts val="0"/>
                        </a:spcBef>
                        <a:spcAft>
                          <a:spcPts val="0"/>
                        </a:spcAft>
                        <a:buFont typeface="Arial"/>
                        <a:buChar char="•"/>
                        <a:tabLst>
                          <a:tab pos="457200" algn="l"/>
                        </a:tabLst>
                      </a:pPr>
                      <a:r>
                        <a:rPr lang="en-US" sz="1400" kern="1200" dirty="0">
                          <a:effectLst/>
                        </a:rPr>
                        <a:t>Must also include Method of Production – Farm Raised or Wild </a:t>
                      </a:r>
                      <a:r>
                        <a:rPr lang="en-US" sz="1400" kern="1200" dirty="0" smtClean="0">
                          <a:effectLst/>
                        </a:rPr>
                        <a:t>Caught.</a:t>
                      </a:r>
                      <a:endParaRPr lang="en-US" sz="1400" dirty="0">
                        <a:effectLst/>
                      </a:endParaRPr>
                    </a:p>
                    <a:p>
                      <a:pPr marL="342900" marR="0" lvl="0" indent="-342900">
                        <a:lnSpc>
                          <a:spcPct val="115000"/>
                        </a:lnSpc>
                        <a:spcBef>
                          <a:spcPts val="0"/>
                        </a:spcBef>
                        <a:spcAft>
                          <a:spcPts val="0"/>
                        </a:spcAft>
                        <a:buFont typeface="Arial"/>
                        <a:buChar char="•"/>
                        <a:tabLst>
                          <a:tab pos="457200" algn="l"/>
                        </a:tabLst>
                      </a:pPr>
                      <a:r>
                        <a:rPr lang="en-US" sz="1400" kern="1200" dirty="0">
                          <a:effectLst/>
                        </a:rPr>
                        <a:t>Farm Raised - fish or shellfish that have been harvested in controlled </a:t>
                      </a:r>
                      <a:r>
                        <a:rPr lang="en-US" sz="1400" kern="1200" dirty="0" smtClean="0">
                          <a:effectLst/>
                        </a:rPr>
                        <a:t>environments.</a:t>
                      </a:r>
                      <a:endParaRPr lang="en-US" sz="1400" dirty="0">
                        <a:effectLst/>
                      </a:endParaRPr>
                    </a:p>
                    <a:p>
                      <a:pPr marL="342900" marR="0" lvl="0" indent="-342900">
                        <a:lnSpc>
                          <a:spcPct val="115000"/>
                        </a:lnSpc>
                        <a:spcBef>
                          <a:spcPts val="0"/>
                        </a:spcBef>
                        <a:spcAft>
                          <a:spcPts val="0"/>
                        </a:spcAft>
                        <a:buFont typeface="Arial"/>
                        <a:buChar char="•"/>
                        <a:tabLst>
                          <a:tab pos="457200" algn="l"/>
                        </a:tabLst>
                      </a:pPr>
                      <a:r>
                        <a:rPr lang="en-US" sz="1400" kern="1200" dirty="0">
                          <a:effectLst/>
                        </a:rPr>
                        <a:t>Wild Caught - </a:t>
                      </a:r>
                      <a:r>
                        <a:rPr lang="en-US" sz="1400" kern="1200" dirty="0" smtClean="0">
                          <a:effectLst/>
                        </a:rPr>
                        <a:t>caught</a:t>
                      </a:r>
                      <a:r>
                        <a:rPr lang="en-US" sz="1400" kern="1200" dirty="0">
                          <a:effectLst/>
                        </a:rPr>
                        <a:t>, taken, or harvested from non-controlled waters or </a:t>
                      </a:r>
                      <a:r>
                        <a:rPr lang="en-US" sz="1400" kern="1200" dirty="0" smtClean="0">
                          <a:effectLst/>
                        </a:rPr>
                        <a:t>beds.</a:t>
                      </a:r>
                      <a:endParaRPr lang="en-US" sz="1400" dirty="0">
                        <a:effectLst/>
                        <a:latin typeface="Calibri"/>
                        <a:cs typeface="Times New Roman"/>
                      </a:endParaRPr>
                    </a:p>
                  </a:txBody>
                  <a:tcPr marL="85134" marR="85134" marT="42567" marB="42567"/>
                </a:tc>
              </a:tr>
              <a:tr h="528199">
                <a:tc>
                  <a:txBody>
                    <a:bodyPr/>
                    <a:lstStyle/>
                    <a:p>
                      <a:pPr marL="0" marR="0">
                        <a:lnSpc>
                          <a:spcPct val="115000"/>
                        </a:lnSpc>
                        <a:spcBef>
                          <a:spcPts val="0"/>
                        </a:spcBef>
                        <a:spcAft>
                          <a:spcPts val="0"/>
                        </a:spcAft>
                      </a:pPr>
                      <a:r>
                        <a:rPr lang="en-US" sz="1400" b="1" kern="1200" dirty="0">
                          <a:effectLst/>
                        </a:rPr>
                        <a:t>Meat Muscle Cuts</a:t>
                      </a:r>
                      <a:endParaRPr lang="en-US" sz="1400" b="1" dirty="0">
                        <a:effectLst/>
                        <a:latin typeface="Calibri"/>
                        <a:ea typeface="Calibri"/>
                        <a:cs typeface="Times New Roman"/>
                      </a:endParaRPr>
                    </a:p>
                  </a:txBody>
                  <a:tcPr marL="85134" marR="85134" marT="42567" marB="42567" anchor="ctr"/>
                </a:tc>
                <a:tc>
                  <a:txBody>
                    <a:bodyPr/>
                    <a:lstStyle/>
                    <a:p>
                      <a:pPr marL="342900" marR="0" lvl="0" indent="-342900">
                        <a:lnSpc>
                          <a:spcPct val="115000"/>
                        </a:lnSpc>
                        <a:spcBef>
                          <a:spcPts val="0"/>
                        </a:spcBef>
                        <a:spcAft>
                          <a:spcPts val="0"/>
                        </a:spcAft>
                        <a:buFont typeface="Arial"/>
                        <a:buChar char="•"/>
                        <a:tabLst>
                          <a:tab pos="457200" algn="l"/>
                        </a:tabLst>
                      </a:pPr>
                      <a:r>
                        <a:rPr lang="en-US" sz="1400" kern="1200" dirty="0" smtClean="0">
                          <a:effectLst/>
                        </a:rPr>
                        <a:t>For</a:t>
                      </a:r>
                      <a:r>
                        <a:rPr lang="en-US" sz="1400" kern="1200" baseline="0" dirty="0" smtClean="0">
                          <a:effectLst/>
                        </a:rPr>
                        <a:t> U.S. harvest, m</a:t>
                      </a:r>
                      <a:r>
                        <a:rPr lang="en-US" sz="1400" kern="1200" dirty="0" smtClean="0">
                          <a:effectLst/>
                        </a:rPr>
                        <a:t>ust </a:t>
                      </a:r>
                      <a:r>
                        <a:rPr lang="en-US" sz="1400" kern="1200" dirty="0">
                          <a:effectLst/>
                        </a:rPr>
                        <a:t>include animal production steps, born, </a:t>
                      </a:r>
                      <a:r>
                        <a:rPr lang="en-US" sz="1400" kern="1200" dirty="0" smtClean="0">
                          <a:effectLst/>
                        </a:rPr>
                        <a:t>raised, </a:t>
                      </a:r>
                      <a:r>
                        <a:rPr lang="en-US" sz="1400" kern="1200" dirty="0">
                          <a:effectLst/>
                        </a:rPr>
                        <a:t>and </a:t>
                      </a:r>
                      <a:r>
                        <a:rPr lang="en-US" sz="1400" kern="1200" dirty="0" smtClean="0">
                          <a:effectLst/>
                        </a:rPr>
                        <a:t>harvested.</a:t>
                      </a:r>
                      <a:endParaRPr lang="en-US" sz="1400" dirty="0">
                        <a:effectLst/>
                      </a:endParaRPr>
                    </a:p>
                    <a:p>
                      <a:pPr marL="342900" marR="0" lvl="0" indent="-342900">
                        <a:lnSpc>
                          <a:spcPct val="115000"/>
                        </a:lnSpc>
                        <a:spcBef>
                          <a:spcPts val="0"/>
                        </a:spcBef>
                        <a:spcAft>
                          <a:spcPts val="0"/>
                        </a:spcAft>
                        <a:buFont typeface="Arial"/>
                        <a:buChar char="•"/>
                        <a:tabLst>
                          <a:tab pos="457200" algn="l"/>
                        </a:tabLst>
                      </a:pPr>
                      <a:r>
                        <a:rPr lang="en-US" sz="1400" kern="1200" dirty="0">
                          <a:effectLst/>
                        </a:rPr>
                        <a:t>Cannot be </a:t>
                      </a:r>
                      <a:r>
                        <a:rPr lang="en-US" sz="1400" kern="1200" dirty="0" smtClean="0">
                          <a:effectLst/>
                        </a:rPr>
                        <a:t>commingled.</a:t>
                      </a:r>
                    </a:p>
                    <a:p>
                      <a:pPr marL="342900" marR="0" lvl="0" indent="-342900">
                        <a:lnSpc>
                          <a:spcPct val="115000"/>
                        </a:lnSpc>
                        <a:spcBef>
                          <a:spcPts val="0"/>
                        </a:spcBef>
                        <a:spcAft>
                          <a:spcPts val="0"/>
                        </a:spcAft>
                        <a:buFont typeface="Arial"/>
                        <a:buChar char="•"/>
                        <a:tabLst>
                          <a:tab pos="457200" algn="l"/>
                        </a:tabLst>
                      </a:pPr>
                      <a:r>
                        <a:rPr lang="en-US" sz="1400" kern="1200" dirty="0" smtClean="0">
                          <a:effectLst/>
                        </a:rPr>
                        <a:t>Imported</a:t>
                      </a:r>
                      <a:r>
                        <a:rPr lang="en-US" sz="1400" kern="1200" baseline="0" dirty="0" smtClean="0">
                          <a:effectLst/>
                        </a:rPr>
                        <a:t> muscle cuts only need to list country of origin (“Product of Australia”).</a:t>
                      </a:r>
                      <a:endParaRPr lang="en-US" sz="1400" kern="1200" dirty="0" smtClean="0">
                        <a:effectLst/>
                      </a:endParaRPr>
                    </a:p>
                  </a:txBody>
                  <a:tcPr marL="85134" marR="85134" marT="42567" marB="42567"/>
                </a:tc>
              </a:tr>
              <a:tr h="1069371">
                <a:tc>
                  <a:txBody>
                    <a:bodyPr/>
                    <a:lstStyle/>
                    <a:p>
                      <a:pPr marL="0" marR="0">
                        <a:lnSpc>
                          <a:spcPct val="115000"/>
                        </a:lnSpc>
                        <a:spcBef>
                          <a:spcPts val="0"/>
                        </a:spcBef>
                        <a:spcAft>
                          <a:spcPts val="0"/>
                        </a:spcAft>
                      </a:pPr>
                      <a:r>
                        <a:rPr lang="en-US" sz="1400" b="1" kern="1200" dirty="0">
                          <a:effectLst/>
                        </a:rPr>
                        <a:t>Ground Meats</a:t>
                      </a:r>
                      <a:endParaRPr lang="en-US" sz="1400" b="1" dirty="0">
                        <a:effectLst/>
                        <a:latin typeface="Calibri"/>
                        <a:ea typeface="Calibri"/>
                        <a:cs typeface="Times New Roman"/>
                      </a:endParaRPr>
                    </a:p>
                  </a:txBody>
                  <a:tcPr marL="85134" marR="85134" marT="42567" marB="42567" anchor="ctr"/>
                </a:tc>
                <a:tc>
                  <a:txBody>
                    <a:bodyPr/>
                    <a:lstStyle/>
                    <a:p>
                      <a:pPr marL="342900" marR="0" lvl="0" indent="-342900">
                        <a:lnSpc>
                          <a:spcPct val="115000"/>
                        </a:lnSpc>
                        <a:spcBef>
                          <a:spcPts val="0"/>
                        </a:spcBef>
                        <a:spcAft>
                          <a:spcPts val="0"/>
                        </a:spcAft>
                        <a:buFont typeface="Arial"/>
                        <a:buChar char="•"/>
                        <a:tabLst>
                          <a:tab pos="457200" algn="l"/>
                        </a:tabLst>
                      </a:pPr>
                      <a:r>
                        <a:rPr lang="en-US" sz="1400" kern="1200" dirty="0">
                          <a:effectLst/>
                        </a:rPr>
                        <a:t>Must list all countries of origin </a:t>
                      </a:r>
                      <a:r>
                        <a:rPr lang="en-US" sz="1400" kern="1200" dirty="0" smtClean="0">
                          <a:effectLst/>
                        </a:rPr>
                        <a:t>that </a:t>
                      </a:r>
                      <a:r>
                        <a:rPr lang="en-US" sz="1400" kern="1200" dirty="0">
                          <a:effectLst/>
                        </a:rPr>
                        <a:t>may be reasonably contained therein. </a:t>
                      </a:r>
                      <a:endParaRPr lang="en-US" sz="1400" dirty="0">
                        <a:effectLst/>
                      </a:endParaRPr>
                    </a:p>
                    <a:p>
                      <a:pPr marL="342900" marR="0" lvl="0" indent="-342900">
                        <a:lnSpc>
                          <a:spcPct val="115000"/>
                        </a:lnSpc>
                        <a:spcBef>
                          <a:spcPts val="0"/>
                        </a:spcBef>
                        <a:spcAft>
                          <a:spcPts val="0"/>
                        </a:spcAft>
                        <a:buFont typeface="Arial"/>
                        <a:buChar char="•"/>
                        <a:tabLst>
                          <a:tab pos="457200" algn="l"/>
                        </a:tabLst>
                      </a:pPr>
                      <a:r>
                        <a:rPr lang="en-US" sz="1400" kern="1200" dirty="0">
                          <a:effectLst/>
                        </a:rPr>
                        <a:t>Origin must be within the processor’s inventory in the past 60 days.</a:t>
                      </a:r>
                      <a:endParaRPr lang="en-US" sz="1400" dirty="0">
                        <a:effectLst/>
                      </a:endParaRPr>
                    </a:p>
                    <a:p>
                      <a:pPr marL="342900" marR="0" lvl="0" indent="-342900">
                        <a:lnSpc>
                          <a:spcPct val="115000"/>
                        </a:lnSpc>
                        <a:spcBef>
                          <a:spcPts val="0"/>
                        </a:spcBef>
                        <a:spcAft>
                          <a:spcPts val="0"/>
                        </a:spcAft>
                        <a:buFont typeface="Arial"/>
                        <a:buChar char="•"/>
                        <a:tabLst>
                          <a:tab pos="457200" algn="l"/>
                        </a:tabLst>
                      </a:pPr>
                      <a:r>
                        <a:rPr lang="en-US" sz="1400" kern="1200" dirty="0">
                          <a:effectLst/>
                        </a:rPr>
                        <a:t>May be commingled.</a:t>
                      </a:r>
                      <a:endParaRPr lang="en-US" sz="1400" dirty="0">
                        <a:effectLst/>
                        <a:latin typeface="Calibri"/>
                        <a:cs typeface="Times New Roman"/>
                      </a:endParaRPr>
                    </a:p>
                  </a:txBody>
                  <a:tcPr marL="85134" marR="85134" marT="42567" marB="42567"/>
                </a:tc>
              </a:tr>
            </a:tbl>
          </a:graphicData>
        </a:graphic>
      </p:graphicFrame>
    </p:spTree>
    <p:extLst>
      <p:ext uri="{BB962C8B-B14F-4D97-AF65-F5344CB8AC3E}">
        <p14:creationId xmlns:p14="http://schemas.microsoft.com/office/powerpoint/2010/main" val="18847812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47" y="762000"/>
            <a:ext cx="8228707" cy="655588"/>
          </a:xfrm>
        </p:spPr>
        <p:txBody>
          <a:bodyPr/>
          <a:lstStyle/>
          <a:p>
            <a:r>
              <a:rPr lang="en-US" sz="3200" b="1" u="sng" dirty="0" smtClean="0"/>
              <a:t>Labeling Flexibilities</a:t>
            </a:r>
            <a:endParaRPr lang="en-US" sz="3200" b="1" u="sng" dirty="0"/>
          </a:p>
        </p:txBody>
      </p:sp>
      <p:sp>
        <p:nvSpPr>
          <p:cNvPr id="3" name="Content Placeholder 2"/>
          <p:cNvSpPr>
            <a:spLocks noGrp="1"/>
          </p:cNvSpPr>
          <p:nvPr>
            <p:ph idx="1"/>
          </p:nvPr>
        </p:nvSpPr>
        <p:spPr>
          <a:xfrm>
            <a:off x="152400" y="1371600"/>
            <a:ext cx="8839199" cy="4724400"/>
          </a:xfrm>
        </p:spPr>
        <p:txBody>
          <a:bodyPr/>
          <a:lstStyle/>
          <a:p>
            <a:pPr marL="342900" indent="-342900">
              <a:spcBef>
                <a:spcPts val="0"/>
              </a:spcBef>
              <a:buFont typeface="Wingdings" panose="05000000000000000000" pitchFamily="2" charset="2"/>
              <a:buChar char="Ø"/>
            </a:pPr>
            <a:r>
              <a:rPr lang="en-US" u="sng" dirty="0" smtClean="0"/>
              <a:t>General</a:t>
            </a:r>
            <a:r>
              <a:rPr lang="en-US" dirty="0" smtClean="0"/>
              <a:t> - </a:t>
            </a:r>
            <a:r>
              <a:rPr lang="en-US" dirty="0"/>
              <a:t>Labeling of covered commodities offered for sale whether individually, in a bulk bin, carton, crate, barrel, cluster, or consumer package must contain country of </a:t>
            </a:r>
            <a:r>
              <a:rPr lang="en-US" dirty="0" smtClean="0"/>
              <a:t>origin.</a:t>
            </a:r>
          </a:p>
          <a:p>
            <a:pPr>
              <a:spcBef>
                <a:spcPts val="0"/>
              </a:spcBef>
            </a:pPr>
            <a:endParaRPr lang="en-US" dirty="0" smtClean="0"/>
          </a:p>
          <a:p>
            <a:pPr marL="342900" indent="-342900">
              <a:spcBef>
                <a:spcPts val="0"/>
              </a:spcBef>
              <a:buFont typeface="Wingdings" panose="05000000000000000000" pitchFamily="2" charset="2"/>
              <a:buChar char="Ø"/>
            </a:pPr>
            <a:r>
              <a:rPr lang="en-US" u="sng" dirty="0" smtClean="0"/>
              <a:t>Exclusions</a:t>
            </a:r>
            <a:r>
              <a:rPr lang="en-US" dirty="0" smtClean="0"/>
              <a:t> - </a:t>
            </a:r>
            <a:r>
              <a:rPr lang="en-US" dirty="0"/>
              <a:t>A covered commodity is excluded from this subpart if it is an ingredient in a processed food </a:t>
            </a:r>
            <a:r>
              <a:rPr lang="en-US" dirty="0" smtClean="0"/>
              <a:t>item.</a:t>
            </a:r>
          </a:p>
          <a:p>
            <a:pPr>
              <a:spcBef>
                <a:spcPts val="0"/>
              </a:spcBef>
            </a:pPr>
            <a:endParaRPr lang="en-US" dirty="0" smtClean="0"/>
          </a:p>
          <a:p>
            <a:pPr marL="342900" indent="-342900">
              <a:spcBef>
                <a:spcPts val="0"/>
              </a:spcBef>
              <a:buFont typeface="Wingdings" panose="05000000000000000000" pitchFamily="2" charset="2"/>
              <a:buChar char="Ø"/>
            </a:pPr>
            <a:r>
              <a:rPr lang="en-US" u="sng" dirty="0" smtClean="0"/>
              <a:t>Labels</a:t>
            </a:r>
            <a:r>
              <a:rPr lang="en-US" dirty="0" smtClean="0"/>
              <a:t> - Declarations can </a:t>
            </a:r>
            <a:r>
              <a:rPr lang="en-US" dirty="0"/>
              <a:t>either be in the form of a placard, sign, label, sticker, band, twist tie, pin tag, or other format that allows consumers to identify the country of </a:t>
            </a:r>
            <a:r>
              <a:rPr lang="en-US" dirty="0" smtClean="0"/>
              <a:t>origin, or </a:t>
            </a:r>
            <a:r>
              <a:rPr lang="en-US" dirty="0"/>
              <a:t>may be in the form of a check </a:t>
            </a:r>
            <a:r>
              <a:rPr lang="en-US" dirty="0" smtClean="0"/>
              <a:t>box.</a:t>
            </a:r>
            <a:endParaRPr lang="en-US" dirty="0"/>
          </a:p>
          <a:p>
            <a:endParaRPr lang="en-US" dirty="0"/>
          </a:p>
        </p:txBody>
      </p:sp>
    </p:spTree>
    <p:extLst>
      <p:ext uri="{BB962C8B-B14F-4D97-AF65-F5344CB8AC3E}">
        <p14:creationId xmlns:p14="http://schemas.microsoft.com/office/powerpoint/2010/main" val="37993945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47" y="762000"/>
            <a:ext cx="8228707" cy="655588"/>
          </a:xfrm>
        </p:spPr>
        <p:txBody>
          <a:bodyPr/>
          <a:lstStyle/>
          <a:p>
            <a:r>
              <a:rPr lang="en-US" sz="3200" b="1" u="sng" dirty="0" smtClean="0"/>
              <a:t>Recordkeeping</a:t>
            </a:r>
            <a:endParaRPr lang="en-US" sz="3200" b="1" u="sng" dirty="0"/>
          </a:p>
        </p:txBody>
      </p:sp>
      <p:sp>
        <p:nvSpPr>
          <p:cNvPr id="3" name="Content Placeholder 2"/>
          <p:cNvSpPr>
            <a:spLocks noGrp="1"/>
          </p:cNvSpPr>
          <p:nvPr>
            <p:ph idx="1"/>
          </p:nvPr>
        </p:nvSpPr>
        <p:spPr>
          <a:xfrm>
            <a:off x="76200" y="1371600"/>
            <a:ext cx="8991599" cy="4876800"/>
          </a:xfrm>
        </p:spPr>
        <p:txBody>
          <a:bodyPr/>
          <a:lstStyle/>
          <a:p>
            <a:pPr>
              <a:spcBef>
                <a:spcPts val="0"/>
              </a:spcBef>
            </a:pPr>
            <a:r>
              <a:rPr lang="en-US" sz="2800" dirty="0" smtClean="0"/>
              <a:t>Retailers’ records:</a:t>
            </a:r>
          </a:p>
          <a:p>
            <a:pPr marL="457200" indent="-457200">
              <a:spcBef>
                <a:spcPts val="0"/>
              </a:spcBef>
              <a:buFont typeface="Wingdings" panose="05000000000000000000" pitchFamily="2" charset="2"/>
              <a:buChar char="Ø"/>
            </a:pPr>
            <a:r>
              <a:rPr lang="en-US" sz="2800" dirty="0" smtClean="0"/>
              <a:t>Any records </a:t>
            </a:r>
            <a:r>
              <a:rPr lang="en-US" sz="2800" dirty="0"/>
              <a:t>used in the </a:t>
            </a:r>
            <a:r>
              <a:rPr lang="en-US" sz="2800" b="1" dirty="0"/>
              <a:t>normal course </a:t>
            </a:r>
            <a:r>
              <a:rPr lang="en-US" sz="2800" dirty="0"/>
              <a:t>of business that verify a country of origin claim.  </a:t>
            </a:r>
            <a:endParaRPr lang="en-US" sz="2800" dirty="0" smtClean="0"/>
          </a:p>
          <a:p>
            <a:pPr marL="457200" indent="-457200">
              <a:spcBef>
                <a:spcPts val="0"/>
              </a:spcBef>
              <a:buFont typeface="Wingdings" panose="05000000000000000000" pitchFamily="2" charset="2"/>
              <a:buChar char="Ø"/>
            </a:pPr>
            <a:r>
              <a:rPr lang="en-US" sz="2800" dirty="0"/>
              <a:t>M</a:t>
            </a:r>
            <a:r>
              <a:rPr lang="en-US" sz="2800" dirty="0" smtClean="0"/>
              <a:t>ay be </a:t>
            </a:r>
            <a:r>
              <a:rPr lang="en-US" sz="2800" dirty="0"/>
              <a:t>maintained </a:t>
            </a:r>
            <a:r>
              <a:rPr lang="en-US" sz="2800" b="1" dirty="0"/>
              <a:t>in any location </a:t>
            </a:r>
            <a:r>
              <a:rPr lang="en-US" sz="2800" dirty="0"/>
              <a:t>and </a:t>
            </a:r>
            <a:r>
              <a:rPr lang="en-US" sz="2800" b="1" dirty="0"/>
              <a:t>in any format</a:t>
            </a:r>
            <a:r>
              <a:rPr lang="en-US" sz="2800" dirty="0" smtClean="0"/>
              <a:t>.</a:t>
            </a:r>
          </a:p>
          <a:p>
            <a:pPr marL="457200" indent="-457200">
              <a:spcBef>
                <a:spcPts val="0"/>
              </a:spcBef>
              <a:buFont typeface="Wingdings" panose="05000000000000000000" pitchFamily="2" charset="2"/>
              <a:buChar char="Ø"/>
            </a:pPr>
            <a:r>
              <a:rPr lang="en-US" sz="2800" dirty="0"/>
              <a:t>A</a:t>
            </a:r>
            <a:r>
              <a:rPr lang="en-US" sz="2800" dirty="0" smtClean="0"/>
              <a:t>re </a:t>
            </a:r>
            <a:r>
              <a:rPr lang="en-US" sz="2800" dirty="0"/>
              <a:t>used to identify the covered commodity, the retailer’s immediate previous </a:t>
            </a:r>
            <a:r>
              <a:rPr lang="en-US" sz="2800" dirty="0" smtClean="0"/>
              <a:t>supplier, </a:t>
            </a:r>
            <a:r>
              <a:rPr lang="en-US" sz="2800" dirty="0"/>
              <a:t>and the country of origin (and method of production in the case of fish and shellfish).  </a:t>
            </a:r>
            <a:endParaRPr lang="en-US" sz="2800" dirty="0" smtClean="0"/>
          </a:p>
          <a:p>
            <a:pPr marL="457200" indent="-457200">
              <a:spcBef>
                <a:spcPts val="0"/>
              </a:spcBef>
              <a:buFont typeface="Wingdings" panose="05000000000000000000" pitchFamily="2" charset="2"/>
              <a:buChar char="Ø"/>
            </a:pPr>
            <a:r>
              <a:rPr lang="en-US" sz="2800" dirty="0" smtClean="0"/>
              <a:t>Must </a:t>
            </a:r>
            <a:r>
              <a:rPr lang="en-US" sz="2800" dirty="0"/>
              <a:t>be </a:t>
            </a:r>
            <a:r>
              <a:rPr lang="en-US" sz="2800" b="1" dirty="0"/>
              <a:t>maintained for a period of one year</a:t>
            </a:r>
            <a:r>
              <a:rPr lang="en-US" sz="2800" dirty="0"/>
              <a:t> from the date the origin declaration is made at retail. </a:t>
            </a:r>
          </a:p>
        </p:txBody>
      </p:sp>
    </p:spTree>
    <p:extLst>
      <p:ext uri="{BB962C8B-B14F-4D97-AF65-F5344CB8AC3E}">
        <p14:creationId xmlns:p14="http://schemas.microsoft.com/office/powerpoint/2010/main" val="39859477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_rels/theme5.xml.rels><?xml version="1.0" encoding="UTF-8" standalone="yes"?>
<Relationships xmlns="http://schemas.openxmlformats.org/package/2006/relationships"><Relationship Id="rId1" Type="http://schemas.openxmlformats.org/officeDocument/2006/relationships/image" Target="../media/image1.png"/></Relationships>
</file>

<file path=ppt/theme/_rels/theme6.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AMS 2014">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2.xml><?xml version="1.0" encoding="utf-8"?>
<a:theme xmlns:a="http://schemas.openxmlformats.org/drawingml/2006/main" name="Large Bar - Blank">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3.xml><?xml version="1.0" encoding="utf-8"?>
<a:theme xmlns:a="http://schemas.openxmlformats.org/drawingml/2006/main" name="Small Bar - Blank">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4.xml><?xml version="1.0" encoding="utf-8"?>
<a:theme xmlns:a="http://schemas.openxmlformats.org/drawingml/2006/main" name="Small Bar - Photo 1">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5.xml><?xml version="1.0" encoding="utf-8"?>
<a:theme xmlns:a="http://schemas.openxmlformats.org/drawingml/2006/main" name="Small Bar - Photo 2">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6.xml><?xml version="1.0" encoding="utf-8"?>
<a:theme xmlns:a="http://schemas.openxmlformats.org/drawingml/2006/main" name="Small Bar - Photo 3">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AMS 2014</Template>
  <TotalTime>844</TotalTime>
  <Words>2003</Words>
  <Application>Microsoft Office PowerPoint</Application>
  <PresentationFormat>On-screen Show (4:3)</PresentationFormat>
  <Paragraphs>213</Paragraphs>
  <Slides>30</Slides>
  <Notes>3</Notes>
  <HiddenSlides>0</HiddenSlides>
  <MMClips>0</MMClips>
  <ScaleCrop>false</ScaleCrop>
  <HeadingPairs>
    <vt:vector size="4" baseType="variant">
      <vt:variant>
        <vt:lpstr>Theme</vt:lpstr>
      </vt:variant>
      <vt:variant>
        <vt:i4>6</vt:i4>
      </vt:variant>
      <vt:variant>
        <vt:lpstr>Slide Titles</vt:lpstr>
      </vt:variant>
      <vt:variant>
        <vt:i4>30</vt:i4>
      </vt:variant>
    </vt:vector>
  </HeadingPairs>
  <TitlesOfParts>
    <vt:vector size="36" baseType="lpstr">
      <vt:lpstr>AMS 2014</vt:lpstr>
      <vt:lpstr>Large Bar - Blank</vt:lpstr>
      <vt:lpstr>Small Bar - Blank</vt:lpstr>
      <vt:lpstr>Small Bar - Photo 1</vt:lpstr>
      <vt:lpstr>Small Bar - Photo 2</vt:lpstr>
      <vt:lpstr>Small Bar - Photo 3</vt:lpstr>
      <vt:lpstr>Country of Origin Labeling</vt:lpstr>
      <vt:lpstr>PowerPoint Presentation</vt:lpstr>
      <vt:lpstr>PowerPoint Presentation</vt:lpstr>
      <vt:lpstr>Retailer</vt:lpstr>
      <vt:lpstr>Retailer</vt:lpstr>
      <vt:lpstr>Covered Commodity</vt:lpstr>
      <vt:lpstr>Determining Origin</vt:lpstr>
      <vt:lpstr>Labeling Flexibilities</vt:lpstr>
      <vt:lpstr>Recordkeeping</vt:lpstr>
      <vt:lpstr>Recordkeeping</vt:lpstr>
      <vt:lpstr>Recordkeeping</vt:lpstr>
      <vt:lpstr>PowerPoint Presentation</vt:lpstr>
      <vt:lpstr>Enforcement</vt:lpstr>
      <vt:lpstr>Retail Review Assignment History</vt:lpstr>
      <vt:lpstr>Types of Retail Reviews</vt:lpstr>
      <vt:lpstr>The 4-Step Retail Review</vt:lpstr>
      <vt:lpstr>The 4-Step Retail Review</vt:lpstr>
      <vt:lpstr>The 4-Step Retail Review</vt:lpstr>
      <vt:lpstr>The 4-Step Retail Review</vt:lpstr>
      <vt:lpstr>The 4-Step Retail Review</vt:lpstr>
      <vt:lpstr>The 4-Step Retail Review</vt:lpstr>
      <vt:lpstr>The 4-Step Retail Review</vt:lpstr>
      <vt:lpstr>The 4-Step Retail Review</vt:lpstr>
      <vt:lpstr>The 4-Step Retail Review</vt:lpstr>
      <vt:lpstr>Compliance</vt:lpstr>
      <vt:lpstr>Compliance</vt:lpstr>
      <vt:lpstr>2014 Retail Compliance</vt:lpstr>
      <vt:lpstr>2014 Retail Compliance</vt:lpstr>
      <vt:lpstr>FY 2016 Enforcement Activities</vt:lpstr>
      <vt:lpstr>Resources</vt:lpstr>
    </vt:vector>
  </TitlesOfParts>
  <Company>USDA/AMS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USDA</dc:creator>
  <cp:lastModifiedBy>Smith, AlexandriaP - AMS</cp:lastModifiedBy>
  <cp:revision>83</cp:revision>
  <cp:lastPrinted>2015-09-29T17:50:49Z</cp:lastPrinted>
  <dcterms:created xsi:type="dcterms:W3CDTF">2014-02-19T14:37:34Z</dcterms:created>
  <dcterms:modified xsi:type="dcterms:W3CDTF">2015-10-13T16:41:13Z</dcterms:modified>
</cp:coreProperties>
</file>