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5" r:id="rId5"/>
    <p:sldMasterId id="2147483703" r:id="rId6"/>
  </p:sldMasterIdLst>
  <p:notesMasterIdLst>
    <p:notesMasterId r:id="rId45"/>
  </p:notesMasterIdLst>
  <p:sldIdLst>
    <p:sldId id="294" r:id="rId7"/>
    <p:sldId id="280" r:id="rId8"/>
    <p:sldId id="282" r:id="rId9"/>
    <p:sldId id="314" r:id="rId10"/>
    <p:sldId id="283" r:id="rId11"/>
    <p:sldId id="313" r:id="rId12"/>
    <p:sldId id="315" r:id="rId13"/>
    <p:sldId id="285" r:id="rId14"/>
    <p:sldId id="316" r:id="rId15"/>
    <p:sldId id="286" r:id="rId16"/>
    <p:sldId id="288" r:id="rId17"/>
    <p:sldId id="319" r:id="rId18"/>
    <p:sldId id="318" r:id="rId19"/>
    <p:sldId id="289" r:id="rId20"/>
    <p:sldId id="290" r:id="rId21"/>
    <p:sldId id="292" r:id="rId22"/>
    <p:sldId id="295" r:id="rId23"/>
    <p:sldId id="297" r:id="rId24"/>
    <p:sldId id="296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21" r:id="rId35"/>
    <p:sldId id="308" r:id="rId36"/>
    <p:sldId id="309" r:id="rId37"/>
    <p:sldId id="307" r:id="rId38"/>
    <p:sldId id="317" r:id="rId39"/>
    <p:sldId id="320" r:id="rId40"/>
    <p:sldId id="310" r:id="rId41"/>
    <p:sldId id="311" r:id="rId42"/>
    <p:sldId id="284" r:id="rId43"/>
    <p:sldId id="312" r:id="rId4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55" autoAdjust="0"/>
    <p:restoredTop sz="89209" autoAdjust="0"/>
  </p:normalViewPr>
  <p:slideViewPr>
    <p:cSldViewPr>
      <p:cViewPr varScale="1">
        <p:scale>
          <a:sx n="95" d="100"/>
          <a:sy n="95" d="100"/>
        </p:scale>
        <p:origin x="-246" y="-1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80" d="100"/>
        <a:sy n="180" d="100"/>
      </p:scale>
      <p:origin x="0" y="-13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5CE0B2-D238-4465-8186-AFB904189C90}" type="datetimeFigureOut">
              <a:rPr lang="en-US"/>
              <a:t>10/13/2015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B738C9-3499-445E-B668-034878C0E3B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7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738C9-3499-445E-B668-034878C0E3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03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Pens</a:t>
            </a:r>
            <a:r>
              <a:rPr lang="en-US" baseline="0" dirty="0" smtClean="0"/>
              <a:t> designed y the nation’s foremost expert on animal behavior and welfare, Dr. Temple Grandin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Clean to dirty plant airflow pens cleaned between cattle one-way cattle traffic cattle laying down/ at rest one truck/one pen/ traceable ???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AC97F-1F53-42D4-8AAD-F8F39860F15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44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738C9-3499-445E-B668-034878C0E3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99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738C9-3499-445E-B668-034878C0E3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738C9-3499-445E-B668-034878C0E3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861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Rendering- using temperature to separate and cook the constituent</a:t>
            </a:r>
            <a:r>
              <a:rPr lang="en-US" baseline="0" dirty="0" smtClean="0"/>
              <a:t> parts: 1. grind together the fat, 2. cook the water off – 6-8% - supply of hot water for plant sanitation, 3. melt and decant the fat – becomes tallow or lard, 4. bone and muscle are ground together to create meat and bone meal – 50-55% protein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By-products- fed to hogs and chickens as a highly digestible form of protein and energy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Tallow or lard- bleached and used for human cooking oil – no trans fats until hydrogenated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Hides- salt-cured and shipped to tanneries in “show city” in china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More hides eaten as human protein than tanned for leather in </a:t>
            </a:r>
            <a:r>
              <a:rPr lang="en-US" baseline="0" dirty="0" err="1" smtClean="0"/>
              <a:t>africa</a:t>
            </a:r>
            <a:r>
              <a:rPr lang="en-US" baseline="0" dirty="0" smtClean="0"/>
              <a:t>, south </a:t>
            </a:r>
            <a:r>
              <a:rPr lang="en-US" baseline="0" dirty="0" err="1" smtClean="0"/>
              <a:t>america</a:t>
            </a:r>
            <a:r>
              <a:rPr lang="en-US" baseline="0" dirty="0" smtClean="0"/>
              <a:t>, and </a:t>
            </a:r>
            <a:r>
              <a:rPr lang="en-US" baseline="0" dirty="0" err="1" smtClean="0"/>
              <a:t>india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Pet treats are also a value-added category between hides, meat and bone meal, and tallow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738C9-3499-445E-B668-034878C0E3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84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58D6FF-58F0-4CEA-BB12-527725AD7D8D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7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1850-0E95-4644-8E3C-00A46506085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49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 bullet: could comment saying</a:t>
            </a:r>
            <a:r>
              <a:rPr lang="en-US" baseline="0" dirty="0" smtClean="0"/>
              <a:t> “Unlike beef, pork and poultry have a single nutritional source…”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1850-0E95-4644-8E3C-00A46506085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91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1850-0E95-4644-8E3C-00A46506085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77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AC97F-1F53-42D4-8AAD-F8F39860F15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20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Bucky’s fixing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1850-0E95-4644-8E3C-00A46506085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7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738C9-3499-445E-B668-034878C0E3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058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21850-0E95-4644-8E3C-00A465060859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845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AC97F-1F53-42D4-8AAD-F8F39860F15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86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12160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14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EBEBF1-0BA0-41FC-9B79-2D40BFACB0A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84" tIns="32142" rIns="64284" bIns="3214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9"/>
            <a:ext cx="6400354" cy="1752451"/>
          </a:xfrm>
          <a:prstGeom prst="rect">
            <a:avLst/>
          </a:prstGeom>
        </p:spPr>
        <p:txBody>
          <a:bodyPr lIns="64284" tIns="32142" rIns="64284" bIns="32142"/>
          <a:lstStyle>
            <a:lvl1pPr marL="0" indent="0" algn="ctr">
              <a:buNone/>
              <a:defRPr/>
            </a:lvl1pPr>
            <a:lvl2pPr marL="321424" indent="0" algn="ctr">
              <a:buNone/>
              <a:defRPr/>
            </a:lvl2pPr>
            <a:lvl3pPr marL="642849" indent="0" algn="ctr">
              <a:buNone/>
              <a:defRPr/>
            </a:lvl3pPr>
            <a:lvl4pPr marL="964274" indent="0" algn="ctr">
              <a:buNone/>
              <a:defRPr/>
            </a:lvl4pPr>
            <a:lvl5pPr marL="1285697" indent="0" algn="ctr">
              <a:buNone/>
              <a:defRPr/>
            </a:lvl5pPr>
            <a:lvl6pPr marL="1607123" indent="0" algn="ctr">
              <a:buNone/>
              <a:defRPr/>
            </a:lvl6pPr>
            <a:lvl7pPr marL="1928546" indent="0" algn="ctr">
              <a:buNone/>
              <a:defRPr/>
            </a:lvl7pPr>
            <a:lvl8pPr marL="2249971" indent="0" algn="ctr">
              <a:buNone/>
              <a:defRPr/>
            </a:lvl8pPr>
            <a:lvl9pPr marL="25713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0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2"/>
            <a:ext cx="7772176" cy="1361777"/>
          </a:xfrm>
          <a:prstGeom prst="rect">
            <a:avLst/>
          </a:prstGeom>
        </p:spPr>
        <p:txBody>
          <a:bodyPr lIns="64284" tIns="32142" rIns="64284" bIns="32142"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  <a:prstGeom prst="rect">
            <a:avLst/>
          </a:prstGeom>
        </p:spPr>
        <p:txBody>
          <a:bodyPr lIns="64284" tIns="32142" rIns="64284" bIns="32142" anchor="b"/>
          <a:lstStyle>
            <a:lvl1pPr marL="0" indent="0">
              <a:buNone/>
              <a:defRPr sz="1400"/>
            </a:lvl1pPr>
            <a:lvl2pPr marL="321424" indent="0">
              <a:buNone/>
              <a:defRPr sz="1300"/>
            </a:lvl2pPr>
            <a:lvl3pPr marL="642849" indent="0">
              <a:buNone/>
              <a:defRPr sz="1100"/>
            </a:lvl3pPr>
            <a:lvl4pPr marL="964274" indent="0">
              <a:buNone/>
              <a:defRPr sz="1000"/>
            </a:lvl4pPr>
            <a:lvl5pPr marL="1285697" indent="0">
              <a:buNone/>
              <a:defRPr sz="1000"/>
            </a:lvl5pPr>
            <a:lvl6pPr marL="1607123" indent="0">
              <a:buNone/>
              <a:defRPr sz="1000"/>
            </a:lvl6pPr>
            <a:lvl7pPr marL="1928546" indent="0">
              <a:buNone/>
              <a:defRPr sz="1000"/>
            </a:lvl7pPr>
            <a:lvl8pPr marL="2249971" indent="0">
              <a:buNone/>
              <a:defRPr sz="1000"/>
            </a:lvl8pPr>
            <a:lvl9pPr marL="257139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915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007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peaker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803" y="505859"/>
            <a:ext cx="8549640" cy="191077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838" y="4565193"/>
            <a:ext cx="6107103" cy="1143000"/>
          </a:xfrm>
          <a:prstGeom prst="rect">
            <a:avLst/>
          </a:prstGeom>
        </p:spPr>
        <p:txBody>
          <a:bodyPr lIns="91440" rIns="91440" anchor="b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DF68E2-58F2-4D09-BE8B-E3BD06533059}" type="datetimeFigureOut">
              <a:rPr lang="en-US" dirty="0">
                <a:solidFill>
                  <a:srgbClr val="000000"/>
                </a:solidFill>
              </a:rPr>
              <a:pPr defTabSz="457200"/>
              <a:t>10/13/2015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FAB73BC-B049-4115-A692-8D63A059BFB8}" type="slidenum">
              <a:rPr lang="en-US" dirty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3314643" y="6510046"/>
            <a:ext cx="2514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dirty="0" smtClean="0">
                <a:solidFill>
                  <a:srgbClr val="FFFFFF"/>
                </a:solidFill>
              </a:rPr>
              <a:t>68</a:t>
            </a:r>
            <a:r>
              <a:rPr lang="en-US" sz="1200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dirty="0" smtClean="0">
                <a:solidFill>
                  <a:srgbClr val="FFFFFF"/>
                </a:solidFill>
              </a:rPr>
              <a:t> RECIPROCAL MEAT CONFERENCE</a:t>
            </a:r>
          </a:p>
          <a:p>
            <a:pPr algn="ctr" defTabSz="457200"/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" y="6441620"/>
            <a:ext cx="416760" cy="336097"/>
          </a:xfrm>
          <a:prstGeom prst="rect">
            <a:avLst/>
          </a:prstGeom>
          <a:ln>
            <a:noFill/>
          </a:ln>
          <a:effectLst>
            <a:outerShdw blurRad="139700" dist="50800" dir="2700000" algn="tl" rotWithShape="0">
              <a:schemeClr val="tx1"/>
            </a:outerShdw>
          </a:effectLst>
        </p:spPr>
      </p:pic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969125" y="4340225"/>
            <a:ext cx="1655763" cy="16525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6" t="27207" r="20250" b="35316"/>
          <a:stretch/>
        </p:blipFill>
        <p:spPr>
          <a:xfrm>
            <a:off x="8501862" y="6400314"/>
            <a:ext cx="549639" cy="44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223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98624D31-43A5-475A-80CF-332C9F6DCF35}" type="datetimeFigureOut">
              <a:rPr lang="en-US" smtClean="0">
                <a:solidFill>
                  <a:srgbClr val="000000"/>
                </a:solidFill>
              </a:rPr>
              <a:pPr defTabSz="457200"/>
              <a:t>10/13/2015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FAB73BC-B049-4115-A692-8D63A059BFB8}" type="slidenum">
              <a:rPr lang="en-US" smtClean="0">
                <a:solidFill>
                  <a:srgbClr val="000000"/>
                </a:solidFill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91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0"/>
            <a:ext cx="6400354" cy="1752451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 algn="ctr">
              <a:buNone/>
              <a:defRPr/>
            </a:lvl1pPr>
            <a:lvl2pPr marL="321407" indent="0" algn="ctr">
              <a:buNone/>
              <a:defRPr/>
            </a:lvl2pPr>
            <a:lvl3pPr marL="642816" indent="0" algn="ctr">
              <a:buNone/>
              <a:defRPr/>
            </a:lvl3pPr>
            <a:lvl4pPr marL="964224" indent="0" algn="ctr">
              <a:buNone/>
              <a:defRPr/>
            </a:lvl4pPr>
            <a:lvl5pPr marL="1285631" indent="0" algn="ctr">
              <a:buNone/>
              <a:defRPr/>
            </a:lvl5pPr>
            <a:lvl6pPr marL="1607041" indent="0" algn="ctr">
              <a:buNone/>
              <a:defRPr/>
            </a:lvl6pPr>
            <a:lvl7pPr marL="1928447" indent="0" algn="ctr">
              <a:buNone/>
              <a:defRPr/>
            </a:lvl7pPr>
            <a:lvl8pPr marL="2249856" indent="0" algn="ctr">
              <a:buNone/>
              <a:defRPr/>
            </a:lvl8pPr>
            <a:lvl9pPr marL="25712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26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50"/>
            <a:ext cx="6400354" cy="1752451"/>
          </a:xfrm>
          <a:prstGeom prst="rect">
            <a:avLst/>
          </a:prstGeom>
        </p:spPr>
        <p:txBody>
          <a:bodyPr lIns="64281" tIns="32140" rIns="64281" bIns="32140"/>
          <a:lstStyle>
            <a:lvl1pPr marL="0" indent="0" algn="ctr">
              <a:buNone/>
              <a:defRPr/>
            </a:lvl1pPr>
            <a:lvl2pPr marL="321407" indent="0" algn="ctr">
              <a:buNone/>
              <a:defRPr/>
            </a:lvl2pPr>
            <a:lvl3pPr marL="642816" indent="0" algn="ctr">
              <a:buNone/>
              <a:defRPr/>
            </a:lvl3pPr>
            <a:lvl4pPr marL="964224" indent="0" algn="ctr">
              <a:buNone/>
              <a:defRPr/>
            </a:lvl4pPr>
            <a:lvl5pPr marL="1285631" indent="0" algn="ctr">
              <a:buNone/>
              <a:defRPr/>
            </a:lvl5pPr>
            <a:lvl6pPr marL="1607041" indent="0" algn="ctr">
              <a:buNone/>
              <a:defRPr/>
            </a:lvl6pPr>
            <a:lvl7pPr marL="1928447" indent="0" algn="ctr">
              <a:buNone/>
              <a:defRPr/>
            </a:lvl7pPr>
            <a:lvl8pPr marL="2249856" indent="0" algn="ctr">
              <a:buNone/>
              <a:defRPr/>
            </a:lvl8pPr>
            <a:lvl9pPr marL="257126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26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  <a:prstGeom prst="rect">
            <a:avLst/>
          </a:prstGeom>
        </p:spPr>
        <p:txBody>
          <a:bodyPr lIns="64281" tIns="32140" rIns="64281" bIns="3214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600650"/>
            <a:ext cx="8228707" cy="4525119"/>
          </a:xfrm>
          <a:prstGeom prst="rect">
            <a:avLst/>
          </a:prstGeom>
        </p:spPr>
        <p:txBody>
          <a:bodyPr lIns="64281" tIns="32140" rIns="64281" bIns="3214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21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444208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27568"/>
            <a:ext cx="8229600" cy="444970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434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12160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4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012160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4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12160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4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444208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5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84168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3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012160" y="6165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5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EBEBF1-0BA0-41FC-9B79-2D40BFACB0A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5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27568"/>
            <a:ext cx="8229600" cy="4449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4744" y="6021288"/>
            <a:ext cx="8229600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Bringing Well-Being to Life</a:t>
            </a:r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logo transparen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132" y="6021288"/>
            <a:ext cx="818340" cy="62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444208" y="615347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9524EB7B-7009-40C3-99CA-405888A434DB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9716" y="1268760"/>
            <a:ext cx="8229600" cy="0"/>
          </a:xfrm>
          <a:prstGeom prst="line">
            <a:avLst/>
          </a:prstGeom>
          <a:ln w="25400">
            <a:solidFill>
              <a:srgbClr val="FF7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49716" y="260648"/>
            <a:ext cx="8229600" cy="0"/>
          </a:xfrm>
          <a:prstGeom prst="line">
            <a:avLst/>
          </a:prstGeom>
          <a:ln w="25400">
            <a:solidFill>
              <a:srgbClr val="92D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05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i="1" kern="1200">
          <a:solidFill>
            <a:schemeClr val="tx1">
              <a:lumMod val="75000"/>
              <a:lumOff val="25000"/>
            </a:schemeClr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" pitchFamily="34" charset="0"/>
          <a:ea typeface="+mn-ea"/>
          <a:cs typeface="Helvetic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Helvetica" pitchFamily="34" charset="0"/>
          <a:ea typeface="+mn-ea"/>
          <a:cs typeface="Helvetic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" pitchFamily="34" charset="0"/>
          <a:ea typeface="+mn-ea"/>
          <a:cs typeface="Helvetic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Helvetica" pitchFamily="34" charset="0"/>
          <a:ea typeface="+mn-ea"/>
          <a:cs typeface="Helvetic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>
              <a:lumMod val="75000"/>
              <a:lumOff val="25000"/>
            </a:schemeClr>
          </a:solidFill>
          <a:latin typeface="Helvetica" pitchFamily="34" charset="0"/>
          <a:ea typeface="+mn-ea"/>
          <a:cs typeface="Helvetic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3" descr="Template Assets-02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2443" r="2899" b="5728"/>
          <a:stretch>
            <a:fillRect/>
          </a:stretch>
        </p:blipFill>
        <p:spPr bwMode="auto">
          <a:xfrm>
            <a:off x="-4465" y="-7814"/>
            <a:ext cx="9152930" cy="2157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15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40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882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323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763" algn="ctr" defTabSz="410730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60721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321440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482161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642882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964323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763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205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645" algn="l" defTabSz="410730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40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82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2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763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0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645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086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527" algn="l" defTabSz="6428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Template Assets-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4875" r="2272" b="6929"/>
          <a:stretch>
            <a:fillRect/>
          </a:stretch>
        </p:blipFill>
        <p:spPr bwMode="auto">
          <a:xfrm>
            <a:off x="0" y="0"/>
            <a:ext cx="9142884" cy="78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592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2pPr>
      <a:lvl3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3pPr>
      <a:lvl4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4pPr>
      <a:lvl5pPr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5pPr>
      <a:lvl6pPr marL="321424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6pPr>
      <a:lvl7pPr marL="642849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7pPr>
      <a:lvl8pPr marL="964274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8pPr>
      <a:lvl9pPr marL="1285697" algn="ctr" defTabSz="410709" rtl="0" eaLnBrk="1" fontAlgn="base" hangingPunct="1">
        <a:spcBef>
          <a:spcPct val="0"/>
        </a:spcBef>
        <a:spcAft>
          <a:spcPct val="0"/>
        </a:spcAft>
        <a:defRPr sz="5600">
          <a:solidFill>
            <a:srgbClr val="000000"/>
          </a:solidFill>
          <a:latin typeface="Helvetica Light" charset="0"/>
          <a:ea typeface="Helvetica Light" charset="0"/>
          <a:cs typeface="Helvetica Light" charset="0"/>
          <a:sym typeface="Helvetica Light" charset="0"/>
        </a:defRPr>
      </a:lvl9pPr>
    </p:titleStyle>
    <p:bodyStyle>
      <a:lvl1pPr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60712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2pPr>
      <a:lvl3pPr marL="321424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3pPr>
      <a:lvl4pPr marL="482136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4pPr>
      <a:lvl5pPr marL="642849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5pPr>
      <a:lvl6pPr marL="964274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6pPr>
      <a:lvl7pPr marL="1285697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7pPr>
      <a:lvl8pPr marL="1607123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8pPr>
      <a:lvl9pPr marL="1928546" algn="l" defTabSz="410709" rtl="0" eaLnBrk="1" fontAlgn="base" hangingPunct="1">
        <a:spcBef>
          <a:spcPts val="2953"/>
        </a:spcBef>
        <a:spcAft>
          <a:spcPct val="0"/>
        </a:spcAft>
        <a:defRPr sz="25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2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49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74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97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123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54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971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396" algn="l" defTabSz="64284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9" y="-1"/>
            <a:ext cx="9134856" cy="616240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12405" y="4253022"/>
            <a:ext cx="9144000" cy="26049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036" y="1066800"/>
            <a:ext cx="9131594" cy="2133600"/>
          </a:xfrm>
        </p:spPr>
        <p:txBody>
          <a:bodyPr>
            <a:noAutofit/>
          </a:bodyPr>
          <a:lstStyle/>
          <a:p>
            <a:pPr algn="ctr"/>
            <a:r>
              <a:rPr lang="en-US" sz="6000" b="1" i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Beef 101 </a:t>
            </a:r>
            <a:endParaRPr lang="en-US" sz="5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03422" y="4648200"/>
            <a:ext cx="5528261" cy="1752600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 smtClean="0">
                <a:solidFill>
                  <a:schemeClr val="tx1"/>
                </a:solidFill>
                <a:latin typeface="+mn-lt"/>
              </a:rPr>
              <a:t>Bucky Gwartney, Ph.D.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International Marketing Specialist, AMS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sz="3300" b="1" dirty="0" smtClean="0">
                <a:solidFill>
                  <a:schemeClr val="tx1"/>
                </a:solidFill>
                <a:latin typeface="+mn-lt"/>
              </a:rPr>
              <a:t>Rod Bowling, Ph.D.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Marketing Specialist, AMS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07811"/>
            <a:ext cx="2668739" cy="11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8707" cy="959426"/>
          </a:xfrm>
        </p:spPr>
        <p:txBody>
          <a:bodyPr/>
          <a:lstStyle/>
          <a:p>
            <a:r>
              <a:rPr lang="en-US" sz="3600" b="1" dirty="0" smtClean="0"/>
              <a:t>Why Do We Feed Cattle?</a:t>
            </a:r>
            <a:br>
              <a:rPr lang="en-US" sz="3600" b="1" dirty="0" smtClean="0"/>
            </a:br>
            <a:r>
              <a:rPr lang="en-US" sz="3600" b="1" dirty="0" smtClean="0"/>
              <a:t>Cost efficiencies!</a:t>
            </a:r>
            <a:endParaRPr lang="en-US" sz="36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819400"/>
            <a:ext cx="1676400" cy="1835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7231" y="3048000"/>
            <a:ext cx="6318992" cy="510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37" y="3700029"/>
            <a:ext cx="6599381" cy="4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990600"/>
            <a:ext cx="8228707" cy="1017302"/>
          </a:xfrm>
        </p:spPr>
        <p:txBody>
          <a:bodyPr/>
          <a:lstStyle/>
          <a:p>
            <a:r>
              <a:rPr lang="en-US" sz="3600" b="1" dirty="0" smtClean="0"/>
              <a:t>A Tale of 2 Production Systems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9A76D90-2454-4658-BC93-0350D266CC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1" r="15970" b="3477"/>
          <a:stretch/>
        </p:blipFill>
        <p:spPr>
          <a:xfrm>
            <a:off x="533400" y="1752600"/>
            <a:ext cx="1938759" cy="464824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7" t="11388" r="38541" b="12809"/>
          <a:stretch/>
        </p:blipFill>
        <p:spPr>
          <a:xfrm>
            <a:off x="6858000" y="1667374"/>
            <a:ext cx="1760833" cy="4818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9871" y="2137728"/>
            <a:ext cx="3048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Right: </a:t>
            </a:r>
          </a:p>
          <a:p>
            <a:r>
              <a:rPr lang="en-US" dirty="0"/>
              <a:t>U.S. steer carcass with 0.4 inches of rib fat at 18 months old, less than 25% </a:t>
            </a:r>
            <a:r>
              <a:rPr lang="en-US" i="1" dirty="0" err="1"/>
              <a:t>Bos</a:t>
            </a:r>
            <a:r>
              <a:rPr lang="en-US" i="1" dirty="0"/>
              <a:t> </a:t>
            </a:r>
            <a:r>
              <a:rPr lang="en-US" i="1" dirty="0" err="1"/>
              <a:t>indicus</a:t>
            </a:r>
            <a:r>
              <a:rPr lang="en-US" dirty="0"/>
              <a:t>.</a:t>
            </a:r>
          </a:p>
          <a:p>
            <a:endParaRPr lang="en-US" dirty="0"/>
          </a:p>
          <a:p>
            <a:pPr algn="r"/>
            <a:r>
              <a:rPr lang="en-US" i="1" dirty="0"/>
              <a:t>Left:</a:t>
            </a:r>
          </a:p>
          <a:p>
            <a:pPr algn="r"/>
            <a:r>
              <a:rPr lang="en-US" dirty="0"/>
              <a:t>Bull carcass in Latin America with little fat at 30 months old, 100% </a:t>
            </a:r>
            <a:r>
              <a:rPr lang="en-US" i="1" dirty="0" err="1"/>
              <a:t>Bos</a:t>
            </a:r>
            <a:r>
              <a:rPr lang="en-US" i="1" dirty="0"/>
              <a:t> </a:t>
            </a:r>
            <a:r>
              <a:rPr lang="en-US" i="1" dirty="0" err="1"/>
              <a:t>indicus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200" dirty="0"/>
              <a:t>Photos: D.B. Griffin and A.D. Herring</a:t>
            </a:r>
          </a:p>
        </p:txBody>
      </p:sp>
    </p:spTree>
    <p:extLst>
      <p:ext uri="{BB962C8B-B14F-4D97-AF65-F5344CB8AC3E}">
        <p14:creationId xmlns:p14="http://schemas.microsoft.com/office/powerpoint/2010/main" val="173422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818" y="838200"/>
            <a:ext cx="8144363" cy="59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246" y="838200"/>
            <a:ext cx="7953726" cy="57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914399"/>
            <a:ext cx="8228707" cy="966177"/>
          </a:xfrm>
        </p:spPr>
        <p:txBody>
          <a:bodyPr/>
          <a:lstStyle/>
          <a:p>
            <a:r>
              <a:rPr lang="en-US" sz="3600" b="1" dirty="0" smtClean="0"/>
              <a:t>Beef Slaughter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47" y="1828801"/>
            <a:ext cx="8228707" cy="478310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Think of beef slaughter and fabrication as a disassembly plant – take a new car, chop it up, &amp; sell parts all over the world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</a:t>
            </a:r>
            <a:r>
              <a:rPr lang="en-US" sz="2000" dirty="0" smtClean="0">
                <a:latin typeface="+mj-lt"/>
              </a:rPr>
              <a:t>ost of slaughter and fabrication is ~$200 ±$50/head in U.S.</a:t>
            </a:r>
          </a:p>
          <a:p>
            <a:pPr marL="985749" lvl="4" indent="-3429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Labor is largest cost (24%)</a:t>
            </a:r>
          </a:p>
          <a:p>
            <a:pPr marL="985749" lvl="4" indent="-3429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Packaging is second largest (12%)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26 plants currently slaughter and fabricate 33.9M fed cattle and 6M cows are consumed in U.S./</a:t>
            </a:r>
            <a:r>
              <a:rPr lang="en-US" sz="2000" dirty="0" err="1" smtClean="0">
                <a:latin typeface="+mj-lt"/>
              </a:rPr>
              <a:t>yr</a:t>
            </a:r>
            <a:endParaRPr lang="en-US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~100k fed cattle and 20k cows are harvested/day in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In 2014, of the 33.9M cattle produced, 20% retained for breeding, 75% harvested for beef, and 5% died before harvest = 52.5 </a:t>
            </a:r>
            <a:r>
              <a:rPr lang="en-US" sz="2000" dirty="0" err="1" smtClean="0">
                <a:latin typeface="+mj-lt"/>
              </a:rPr>
              <a:t>lbs</a:t>
            </a:r>
            <a:r>
              <a:rPr lang="en-US" sz="2000" dirty="0" smtClean="0">
                <a:latin typeface="+mj-lt"/>
              </a:rPr>
              <a:t>/capita consumption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836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914399"/>
            <a:ext cx="8228707" cy="9893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Transport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9A76D90-2454-4658-BC93-0350D266CC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Documents and Settings\RMurphy\My Documents\My Pictures\Products Center 4\P8310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500" r="16499" b="25931"/>
          <a:stretch>
            <a:fillRect/>
          </a:stretch>
        </p:blipFill>
        <p:spPr bwMode="auto">
          <a:xfrm>
            <a:off x="4419600" y="1903724"/>
            <a:ext cx="3247814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Documents and Settings\RMurphy\My Documents\My Pictures\Truck Driver-Animal Handling Training\Correct Capaci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3591"/>
            <a:ext cx="3127094" cy="234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2175"/>
            <a:ext cx="1998307" cy="26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327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Holding Pens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9A76D90-2454-4658-BC93-0350D266CC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Documents and Settings\RMurphy\My Documents\My Pictures\Products Center 3\P8300242 Cattle Pens at Prod Cn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62" y="1752600"/>
            <a:ext cx="3079830" cy="230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RMurphy\My Documents\My Pictures\Products Center Pens\Pa180107 waterer in pe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3334" r="3221" b="3221"/>
          <a:stretch>
            <a:fillRect/>
          </a:stretch>
        </p:blipFill>
        <p:spPr bwMode="auto">
          <a:xfrm>
            <a:off x="4800600" y="1719323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RMurphy\My Documents\My Pictures\Products Center Pens\Pa180108 pen flo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9068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48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RMurphy\My Documents\My Pictures\Products Center 2\P8300163 Walk up chu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10156"/>
            <a:ext cx="2600606" cy="195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:\Documents and Settings\RMurphy\My Documents\My Pictures\Products Center Mar 19 to file\P319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73" y="2895600"/>
            <a:ext cx="2576492" cy="19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RMurphy\My Documents\My Pictures\Products Center Mar 19 to file\P31901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01426"/>
            <a:ext cx="2539839" cy="190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1000" y="113184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Loading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23473" y="3274291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Stunning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51816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Bleeding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069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Hide Removal</a:t>
            </a:r>
            <a:endParaRPr lang="en-US" sz="3600" b="1" dirty="0"/>
          </a:p>
        </p:txBody>
      </p:sp>
      <p:pic>
        <p:nvPicPr>
          <p:cNvPr id="4" name="Picture 2" descr="C:\Documents and Settings\RMurphy\My Documents\My Pictures\Harvest-Skinning Room\Skinning High Ben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19274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RMurphy\My Documents\My Pictures\Harvest-Skinning Room\Skinning Flank Area Wiz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77919"/>
            <a:ext cx="3310681" cy="2483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RMurphy\My Documents\My Pictures\Harvest-Skinning Room\Skinning Side Pull in Progre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024" y="4429969"/>
            <a:ext cx="2983375" cy="223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66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My Documents\My Pictures\Dewey\Trolley ID Chi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0" r="13000"/>
          <a:stretch>
            <a:fillRect/>
          </a:stretch>
        </p:blipFill>
        <p:spPr bwMode="auto">
          <a:xfrm>
            <a:off x="6248400" y="3183628"/>
            <a:ext cx="2104062" cy="365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66900" y="381000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Individual electronic ID transferred from ear tag to trolley chip and read by trolley readers throughout </a:t>
            </a:r>
            <a:r>
              <a:rPr lang="en-US" altLang="en-US" dirty="0" smtClean="0"/>
              <a:t>the plant and to the package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96" y="1066800"/>
            <a:ext cx="2499608" cy="230276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13716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ID Tracking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65964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This presentation is a real world example of how cattle are handled in a modern beef packing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 believe it is our </a:t>
            </a:r>
            <a:r>
              <a:rPr lang="en-US" i="1" dirty="0" smtClean="0"/>
              <a:t>ethical</a:t>
            </a:r>
            <a:r>
              <a:rPr lang="en-US" dirty="0" smtClean="0"/>
              <a:t> obligation to </a:t>
            </a:r>
            <a:r>
              <a:rPr lang="en-US" i="1" dirty="0" smtClean="0"/>
              <a:t>honor </a:t>
            </a:r>
            <a:r>
              <a:rPr lang="en-US" dirty="0" smtClean="0"/>
              <a:t>and</a:t>
            </a:r>
            <a:r>
              <a:rPr lang="en-US" i="1" dirty="0" smtClean="0"/>
              <a:t> respect </a:t>
            </a:r>
            <a:r>
              <a:rPr lang="en-US" dirty="0" smtClean="0"/>
              <a:t>livestock in the most humane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To provide transparency, we are shining a light on the complete process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6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47846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Carcass/ Interventions</a:t>
            </a:r>
            <a:endParaRPr lang="en-US" sz="36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52100"/>
              </p:ext>
            </p:extLst>
          </p:nvPr>
        </p:nvGraphicFramePr>
        <p:xfrm>
          <a:off x="2971800" y="1524000"/>
          <a:ext cx="3048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Image" r:id="rId3" imgW="12866667" imgH="9180952" progId="PhotoDeluxe.Image.2">
                  <p:embed/>
                </p:oleObj>
              </mc:Choice>
              <mc:Fallback>
                <p:oleObj name="Image" r:id="rId3" imgW="12866667" imgH="9180952" progId="PhotoDeluxe.Image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2492"/>
                      <a:stretch>
                        <a:fillRect/>
                      </a:stretch>
                    </p:blipFill>
                    <p:spPr bwMode="auto">
                      <a:xfrm>
                        <a:off x="2971800" y="1524000"/>
                        <a:ext cx="3048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My Documents\My Pictures\Dewey\P8300079 Acid Rinse 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7400"/>
            <a:ext cx="274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RMurphy\My Documents\My Pictures\Harvest-Clean Side Processing\P3190063.JPG"/>
          <p:cNvPicPr>
            <a:picLocks noChangeAspect="1" noChangeArrowheads="1"/>
          </p:cNvPicPr>
          <p:nvPr/>
        </p:nvPicPr>
        <p:blipFill>
          <a:blip r:embed="rId6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238" y="40386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My Documents\My Pictures\Dewey\P8300068 Steam Pasteurization Cabin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8"/>
          <a:stretch>
            <a:fillRect/>
          </a:stretch>
        </p:blipFill>
        <p:spPr bwMode="auto">
          <a:xfrm>
            <a:off x="275863" y="2022676"/>
            <a:ext cx="2479147" cy="35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01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90600" y="1143000"/>
            <a:ext cx="7086600" cy="517064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b="1" dirty="0"/>
          </a:p>
          <a:p>
            <a:pPr algn="ctr" eaLnBrk="1" hangingPunct="1">
              <a:spcBef>
                <a:spcPct val="50000"/>
              </a:spcBef>
            </a:pPr>
            <a:r>
              <a:rPr lang="en-US" altLang="en-US" sz="9600" b="1" dirty="0">
                <a:solidFill>
                  <a:schemeClr val="bg1"/>
                </a:solidFill>
              </a:rPr>
              <a:t>Clean Side Processing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5676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Offal Removal / USDA Inspection</a:t>
            </a:r>
            <a:endParaRPr lang="en-US" sz="3600" b="1" dirty="0"/>
          </a:p>
        </p:txBody>
      </p:sp>
      <p:pic>
        <p:nvPicPr>
          <p:cNvPr id="4" name="Picture 2" descr="C:\Documents and Settings\RMurphy\My Documents\My Pictures\Harvest-Clean Side Processing\P3190072.JPG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r="2858"/>
          <a:stretch>
            <a:fillRect/>
          </a:stretch>
        </p:blipFill>
        <p:spPr bwMode="auto">
          <a:xfrm>
            <a:off x="381000" y="16764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RMurphy\My Documents\My Pictures\Products Center 2\P8300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6"/>
          <a:stretch>
            <a:fillRect/>
          </a:stretch>
        </p:blipFill>
        <p:spPr bwMode="auto">
          <a:xfrm>
            <a:off x="3886200" y="1839652"/>
            <a:ext cx="239183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Documents and Settings\RMurphy\My Documents\My Pictures\Products Center 2\P830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/>
          <a:stretch>
            <a:fillRect/>
          </a:stretch>
        </p:blipFill>
        <p:spPr bwMode="auto">
          <a:xfrm>
            <a:off x="6266458" y="1839652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RMurphy\My Documents\My Pictures\Products Center 2\VMeat Hung on Gut Table.jpg"/>
          <p:cNvPicPr>
            <a:picLocks noChangeAspect="1" noChangeArrowheads="1"/>
          </p:cNvPicPr>
          <p:nvPr/>
        </p:nvPicPr>
        <p:blipFill>
          <a:blip r:embed="rId5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54661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1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RMurphy\My Documents\My Pictures\Products Center 2\P8300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0"/>
          <a:stretch>
            <a:fillRect/>
          </a:stretch>
        </p:blipFill>
        <p:spPr bwMode="auto">
          <a:xfrm>
            <a:off x="914400" y="1371600"/>
            <a:ext cx="2514600" cy="371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RMurphy\My Documents\My Pictures\Harvest\Pa180084 final tri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12158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47800" y="5191035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Splitting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4850833"/>
            <a:ext cx="2356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FSIS Inspection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5014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Electrical Stimulation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1752600"/>
            <a:ext cx="4876800" cy="45251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250volts / 6 amps / 25 pulses / post slaughter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Acceleration of muscle natural aging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stimulation lowers pH from 7.0 to 5.6 while carcass temperature is still high, promoting greater enzyme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Improves tenderness by 20%-25% on fed cattle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Improves muscle color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r="39487"/>
          <a:stretch/>
        </p:blipFill>
        <p:spPr bwMode="auto">
          <a:xfrm>
            <a:off x="762000" y="1600198"/>
            <a:ext cx="2667000" cy="48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34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Hot Box</a:t>
            </a:r>
            <a:endParaRPr lang="en-US" sz="3600" b="1" dirty="0"/>
          </a:p>
        </p:txBody>
      </p:sp>
      <p:pic>
        <p:nvPicPr>
          <p:cNvPr id="6" name="Picture 2" descr="C:\Documents and Settings\RMurphy\My Documents\My Pictures\Products Center 1\hot box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RMurphy\My Documents\My Pictures\Products Center 1\P8280044 High Yield R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/>
          <a:stretch>
            <a:fillRect/>
          </a:stretch>
        </p:blipFill>
        <p:spPr bwMode="auto">
          <a:xfrm>
            <a:off x="5029200" y="1981200"/>
            <a:ext cx="2836894" cy="436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27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8382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Variety Meats</a:t>
            </a:r>
            <a:endParaRPr lang="en-US" sz="3600" b="1" dirty="0"/>
          </a:p>
        </p:txBody>
      </p:sp>
      <p:pic>
        <p:nvPicPr>
          <p:cNvPr id="4" name="Picture 1028" descr="C:\Documents and Settings\RMurphy\My Documents\My Pictures\Products Center 2\VMeat Hung on Gut Table.jpg"/>
          <p:cNvPicPr>
            <a:picLocks noChangeAspect="1" noChangeArrowheads="1"/>
          </p:cNvPicPr>
          <p:nvPr/>
        </p:nvPicPr>
        <p:blipFill>
          <a:blip r:embed="rId3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7825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RMurphy\My Documents\My Pictures\Variety Meats Processing\la Palmatiere tripe wa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7825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6" descr="C:\Documents and Settings\RMurphy\My Documents\My Pictures\Variety Meats\Black Tray Skinpack VMeat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7" y="4114800"/>
            <a:ext cx="3364375" cy="25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RMurphy\My Documents\My Pictures\Variety Meats Processing\V Meats palle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 b="3334"/>
          <a:stretch>
            <a:fillRect/>
          </a:stretch>
        </p:blipFill>
        <p:spPr bwMode="auto">
          <a:xfrm>
            <a:off x="5023022" y="4114800"/>
            <a:ext cx="3365155" cy="25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06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By-Product Value</a:t>
            </a:r>
            <a:endParaRPr lang="en-US" sz="3600" b="1" dirty="0"/>
          </a:p>
        </p:txBody>
      </p:sp>
      <p:graphicFrame>
        <p:nvGraphicFramePr>
          <p:cNvPr id="4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906485"/>
              </p:ext>
            </p:extLst>
          </p:nvPr>
        </p:nvGraphicFramePr>
        <p:xfrm>
          <a:off x="228600" y="1752600"/>
          <a:ext cx="5181599" cy="4299177"/>
        </p:xfrm>
        <a:graphic>
          <a:graphicData uri="http://schemas.openxmlformats.org/drawingml/2006/table">
            <a:tbl>
              <a:tblPr/>
              <a:tblGrid>
                <a:gridCol w="151774"/>
                <a:gridCol w="2140803"/>
                <a:gridCol w="151774"/>
                <a:gridCol w="511237"/>
                <a:gridCol w="151774"/>
                <a:gridCol w="511237"/>
                <a:gridCol w="151774"/>
                <a:gridCol w="553839"/>
                <a:gridCol w="151774"/>
                <a:gridCol w="553839"/>
                <a:gridCol w="151774"/>
              </a:tblGrid>
              <a:tr h="1949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392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BY-PRODUCT TOTAL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YIELD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LB / HD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/ LB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$ / HD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9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177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EDIBLE TALLOW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20%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$ 0.4850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23.25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MEAT &amp; BONE  MEAL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30%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$ 0.2389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14.95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BLOOD MEAL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12%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5.4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$ 0.7570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  4.09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2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HOT WATER SAVINGS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  1.20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4781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RENDERING TOTAL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105.4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$   43.49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139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NATIVE HIDE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86.56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9205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BRANDED HIDE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10%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sng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74.00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HIDE VALUE-ADDED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60%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GREEN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  12.56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SALT-CURED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04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SALT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9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9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BY-PRODUCT VALUE-ADDED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$ 130.05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633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TOTAL EDIBLE OFFAL </a:t>
                      </a:r>
                      <a:r>
                        <a:rPr lang="en-US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LB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/ HEAD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$ 101.17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9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$ 231.22 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490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6248" marR="6248" marT="6248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943600" y="2286000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Rendering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By-products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Tallow or lard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Hides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Pet treats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9481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138" y="9906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Grading Cooler</a:t>
            </a:r>
            <a:endParaRPr lang="en-US" sz="3600" b="1" dirty="0"/>
          </a:p>
        </p:txBody>
      </p:sp>
      <p:pic>
        <p:nvPicPr>
          <p:cNvPr id="4" name="Picture 2" descr="C:\Documents and Settings\RMurphy\My Documents\My Pictures\Carcass Defects\Pa180138 rib split.jpg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9167" b="5833"/>
          <a:stretch>
            <a:fillRect/>
          </a:stretch>
        </p:blipFill>
        <p:spPr bwMode="auto">
          <a:xfrm>
            <a:off x="1676400" y="16764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RMurphy\My Documents\My Pictures\Grading Cooler\PA170089 ribeye scan operator.JPG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-999" b="4501"/>
          <a:stretch>
            <a:fillRect/>
          </a:stretch>
        </p:blipFill>
        <p:spPr bwMode="auto">
          <a:xfrm>
            <a:off x="5334000" y="1688939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RMurphy\My Documents\My Pictures\Grading Cooler\PA170074.JPG"/>
          <p:cNvPicPr>
            <a:picLocks noChangeAspect="1" noChangeArrowheads="1"/>
          </p:cNvPicPr>
          <p:nvPr/>
        </p:nvPicPr>
        <p:blipFill>
          <a:blip r:embed="rId4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08955"/>
            <a:ext cx="3168570" cy="237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bowling\Desktop\quality grades R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554" y="4208955"/>
            <a:ext cx="4925291" cy="231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9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943" y="1066800"/>
            <a:ext cx="8124114" cy="506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26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841749"/>
            <a:ext cx="822870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Beef Production Life Cycle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3429000"/>
            <a:ext cx="8991599" cy="3550402"/>
          </a:xfrm>
        </p:spPr>
        <p:txBody>
          <a:bodyPr>
            <a:noAutofit/>
          </a:bodyPr>
          <a:lstStyle/>
          <a:p>
            <a:pPr marL="342900" lvl="0" indent="-342900" defTabSz="914400" fontAlgn="auto"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</a:rPr>
              <a:t>Beef product changes hands </a:t>
            </a:r>
            <a:r>
              <a:rPr lang="en-US" sz="1800" b="1" kern="1200" dirty="0" smtClean="0">
                <a:solidFill>
                  <a:prstClr val="black"/>
                </a:solidFill>
              </a:rPr>
              <a:t>7 - 8</a:t>
            </a:r>
            <a:r>
              <a:rPr lang="en-US" sz="1800" kern="1200" dirty="0" smtClean="0">
                <a:solidFill>
                  <a:prstClr val="black"/>
                </a:solidFill>
              </a:rPr>
              <a:t> times prior to consumption</a:t>
            </a:r>
          </a:p>
          <a:p>
            <a:pPr marL="342900" lvl="0" indent="-342900" defTabSz="914400" fontAlgn="auto"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</a:rPr>
              <a:t>Multiple nutritional mgmt. possibilities create flexibility</a:t>
            </a:r>
          </a:p>
          <a:p>
            <a:pPr marL="342900" lvl="0" indent="-342900" defTabSz="914400" fontAlgn="auto"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</a:rPr>
              <a:t>Cow gathers grass and feed their rumen fermentation chamber</a:t>
            </a:r>
          </a:p>
          <a:p>
            <a:pPr marL="342900" lvl="0" indent="-342900" defTabSz="914400" fontAlgn="auto"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</a:rPr>
              <a:t>Greenhouse-gas directly related to livestock production in the U.S. Only account for 2.6% of the total (U.N./FAO 26% was in error)</a:t>
            </a:r>
          </a:p>
          <a:p>
            <a:pPr marL="342900" lvl="0" indent="-342900" defTabSz="914400" fontAlgn="auto"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</a:rPr>
              <a:t>Rumen bacteria digest everything from low quality forage to corn/soy rations</a:t>
            </a:r>
          </a:p>
          <a:p>
            <a:pPr marL="342900" lvl="0" indent="-342900" defTabSz="914400" fontAlgn="auto"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kern="1200" dirty="0" smtClean="0">
                <a:solidFill>
                  <a:prstClr val="black"/>
                </a:solidFill>
              </a:rPr>
              <a:t>Typical beef life cycle: 2 mo breeding, 9 mo gestation, 18-22 mo slaughter = 3 </a:t>
            </a:r>
            <a:r>
              <a:rPr lang="en-US" sz="1800" kern="1200" dirty="0" err="1" smtClean="0">
                <a:solidFill>
                  <a:prstClr val="black"/>
                </a:solidFill>
              </a:rPr>
              <a:t>yrs</a:t>
            </a:r>
            <a:endParaRPr lang="en-US" sz="1800" kern="1200" dirty="0" smtClean="0">
              <a:solidFill>
                <a:prstClr val="black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03920" cy="152861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9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70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Fabrication</a:t>
            </a:r>
            <a:endParaRPr lang="en-US" sz="3600" b="1" dirty="0"/>
          </a:p>
        </p:txBody>
      </p:sp>
      <p:pic>
        <p:nvPicPr>
          <p:cNvPr id="4" name="Picture 2" descr="C:\Users\rbowling\Desktop\ROD F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15" y="1600200"/>
            <a:ext cx="3376109" cy="22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Data\Plant Tour\P608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b="17308"/>
          <a:stretch>
            <a:fillRect/>
          </a:stretch>
        </p:blipFill>
        <p:spPr bwMode="auto">
          <a:xfrm>
            <a:off x="5029200" y="1676400"/>
            <a:ext cx="2935746" cy="220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My Documents\My Pictures\Dewey\P8310048 Fab Vac Pa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928" y="4285577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My Documents\My Pictures\Dewey\P8310061 Pack O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39932"/>
            <a:ext cx="27178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866444" y="4351615"/>
            <a:ext cx="11430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chemeClr val="accent2"/>
                </a:solidFill>
              </a:rPr>
              <a:t>Pack-Off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81000" y="4339932"/>
            <a:ext cx="21336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chemeClr val="accent2"/>
                </a:solidFill>
              </a:rPr>
              <a:t>Vacuum Packaging</a:t>
            </a:r>
          </a:p>
        </p:txBody>
      </p:sp>
    </p:spTree>
    <p:extLst>
      <p:ext uri="{BB962C8B-B14F-4D97-AF65-F5344CB8AC3E}">
        <p14:creationId xmlns:p14="http://schemas.microsoft.com/office/powerpoint/2010/main" val="8125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513" y="8382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Tracking</a:t>
            </a:r>
            <a:endParaRPr lang="en-US" sz="3600" b="1" dirty="0"/>
          </a:p>
        </p:txBody>
      </p:sp>
      <p:pic>
        <p:nvPicPr>
          <p:cNvPr id="4" name="Picture 1027" descr="C:\Documents and Settings\RMurphy\My Documents\My Pictures\Products Center 4\P8310199 Product Lab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5714" r="1428" b="12381"/>
          <a:stretch>
            <a:fillRect/>
          </a:stretch>
        </p:blipFill>
        <p:spPr bwMode="auto">
          <a:xfrm>
            <a:off x="380999" y="1461373"/>
            <a:ext cx="4072359" cy="265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6" descr="C:\Documents and Settings\RMurphy\My Documents\My Pictures\Products Center 4\P8310198 Packed 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5"/>
          <a:stretch>
            <a:fillRect/>
          </a:stretch>
        </p:blipFill>
        <p:spPr bwMode="auto">
          <a:xfrm>
            <a:off x="393538" y="4114799"/>
            <a:ext cx="4059820" cy="264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6800" y="1981200"/>
            <a:ext cx="3886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Individual Pallet Identification Tags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Individual Box Scanning on Each Pallet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Green Label</a:t>
            </a:r>
            <a:r>
              <a:rPr lang="en-US" dirty="0" smtClean="0"/>
              <a:t>: USDA Select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Blue Label</a:t>
            </a:r>
            <a:r>
              <a:rPr lang="en-US" dirty="0" smtClean="0"/>
              <a:t>: USDA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0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Beef Primal Cuts</a:t>
            </a:r>
            <a:endParaRPr lang="en-US" sz="3600" b="1" dirty="0"/>
          </a:p>
        </p:txBody>
      </p:sp>
      <p:pic>
        <p:nvPicPr>
          <p:cNvPr id="4" name="Picture 2" descr="C:\Users\rbowling\Pictures\BEEF PRIMAL CHART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399"/>
            <a:ext cx="7162800" cy="450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2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524000"/>
            <a:ext cx="6946822" cy="526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642" y="846088"/>
            <a:ext cx="7518716" cy="57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787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Ground Beef Value</a:t>
            </a:r>
            <a:endParaRPr lang="en-US" sz="3600" b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41" y="1701478"/>
            <a:ext cx="875420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215" y="9144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Ground Beef Processing</a:t>
            </a:r>
            <a:endParaRPr lang="en-US" sz="3600" b="1" dirty="0"/>
          </a:p>
        </p:txBody>
      </p:sp>
      <p:pic>
        <p:nvPicPr>
          <p:cNvPr id="4" name="Picture 2" descr="C:\Documents and Settings\RMurphy\My Documents\My Pictures\Ground Beef\Pa190009 Ground Beef 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3659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200" y="1720220"/>
            <a:ext cx="310298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 dirty="0">
                <a:solidFill>
                  <a:schemeClr val="accent2"/>
                </a:solidFill>
              </a:rPr>
              <a:t>Ground beef processing and packaging in an electronic temperature controlled environment with CO2 bottom injection</a:t>
            </a:r>
          </a:p>
        </p:txBody>
      </p:sp>
      <p:pic>
        <p:nvPicPr>
          <p:cNvPr id="6" name="Picture 2" descr="C:\Documents and Settings\RMurphy\My Documents\My Pictures\Products Center Mar 13 02 to file\P307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48" y="22098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RMurphy\My Documents\My Pictures\Products Center Mar 13 02 to file\P30700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20213" r="5319"/>
          <a:stretch>
            <a:fillRect/>
          </a:stretch>
        </p:blipFill>
        <p:spPr bwMode="auto">
          <a:xfrm>
            <a:off x="6096000" y="2957934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RMurphy\My Documents\My Pictures\Ground Beef\1 lb pkg in c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80" y="4648199"/>
            <a:ext cx="2656068" cy="199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1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8707" cy="99414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National School Lunch Program Supplier Locations</a:t>
            </a:r>
            <a:endParaRPr lang="en-US" sz="3200" b="1" dirty="0"/>
          </a:p>
        </p:txBody>
      </p:sp>
      <p:pic>
        <p:nvPicPr>
          <p:cNvPr id="6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4600"/>
            <a:ext cx="5806902" cy="304800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568799" cy="1353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1910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8228707" cy="1143000"/>
          </a:xfrm>
        </p:spPr>
        <p:txBody>
          <a:bodyPr/>
          <a:lstStyle/>
          <a:p>
            <a:r>
              <a:rPr lang="en-US" sz="3600" b="1" dirty="0" smtClean="0"/>
              <a:t>Questions?</a:t>
            </a:r>
            <a:endParaRPr lang="en-US" sz="36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2144965"/>
              </p:ext>
            </p:extLst>
          </p:nvPr>
        </p:nvGraphicFramePr>
        <p:xfrm>
          <a:off x="304800" y="2667000"/>
          <a:ext cx="8229600" cy="1869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14800"/>
                <a:gridCol w="4114800"/>
              </a:tblGrid>
              <a:tr h="1270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Bucky Gwartney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Rod Bowling</a:t>
                      </a:r>
                      <a:endParaRPr lang="en-US" sz="20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202-720-1424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202-750-0744</a:t>
                      </a:r>
                      <a:endParaRPr lang="en-US" sz="2000" dirty="0"/>
                    </a:p>
                  </a:txBody>
                  <a:tcPr/>
                </a:tc>
              </a:tr>
              <a:tr h="7366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Bucky.Gwartney@ams.usda.gov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Rodney.Bowling@ams.usda.gov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31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143000"/>
            <a:ext cx="7200634" cy="54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1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54" y="838200"/>
            <a:ext cx="8228707" cy="11430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Cow/Calf Section</a:t>
            </a:r>
            <a:endParaRPr lang="en-US" sz="36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4400"/>
            <a:ext cx="3505199" cy="156417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1620573"/>
            <a:ext cx="6248400" cy="153901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8589"/>
            <a:ext cx="28194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6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2556" y="1442988"/>
            <a:ext cx="6898887" cy="53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858" y="1406043"/>
            <a:ext cx="7110283" cy="537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838200"/>
            <a:ext cx="8228707" cy="84367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Cattle Feeding History</a:t>
            </a:r>
            <a:endParaRPr lang="en-US" sz="32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D9A76D90-2454-4658-BC93-0350D266CC7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utoShape 2" descr="Image result for non-organ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1676400"/>
            <a:ext cx="8228707" cy="452511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Prior to WWII, all cattle were grass-fed, beef supply was seasonal (available </a:t>
            </a:r>
            <a:r>
              <a:rPr lang="en-US" sz="1800" dirty="0" err="1" smtClean="0"/>
              <a:t>october</a:t>
            </a:r>
            <a:r>
              <a:rPr lang="en-US" sz="1800" dirty="0" smtClean="0"/>
              <a:t> – march)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Farming used horses until WWII, then tractors were required to farm the land and produce crops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Soon, farmers produced too much corn (creating a corn surplus) leading to the creation of cattle feeding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Traders and consumers realized that “corn-fed” beef had better flavor, color, and tenderness. USDA beef grading followed quickly.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5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524000"/>
            <a:ext cx="6691926" cy="51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7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ge Bar - Blank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Small Bar - Blank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Helvetica Light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79407990B5BA4AB6005322357571E4" ma:contentTypeVersion="1" ma:contentTypeDescription="Create a new document." ma:contentTypeScope="" ma:versionID="bebe7c164d6f7d3a226e548570bff99c">
  <xsd:schema xmlns:xsd="http://www.w3.org/2001/XMLSchema" xmlns:xs="http://www.w3.org/2001/XMLSchema" xmlns:p="http://schemas.microsoft.com/office/2006/metadata/properties" xmlns:ns2="fec71f84-7372-4faa-ace4-ab6b2b2f46a1" targetNamespace="http://schemas.microsoft.com/office/2006/metadata/properties" ma:root="true" ma:fieldsID="0752d1ea4feae38ba756560a1204862d" ns2:_="">
    <xsd:import namespace="fec71f84-7372-4faa-ace4-ab6b2b2f46a1"/>
    <xsd:element name="properties">
      <xsd:complexType>
        <xsd:sequence>
          <xsd:element name="documentManagement">
            <xsd:complexType>
              <xsd:all>
                <xsd:element ref="ns2:Corporate_x0020_Brand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c71f84-7372-4faa-ace4-ab6b2b2f46a1" elementFormDefault="qualified">
    <xsd:import namespace="http://schemas.microsoft.com/office/2006/documentManagement/types"/>
    <xsd:import namespace="http://schemas.microsoft.com/office/infopath/2007/PartnerControls"/>
    <xsd:element name="Corporate_x0020_Branding" ma:index="8" nillable="true" ma:displayName="Corporate Branding" ma:format="Dropdown" ma:internalName="Corporate_x0020_Branding">
      <xsd:simpleType>
        <xsd:restriction base="dms:Choice">
          <xsd:enumeration value="Contact Lists"/>
          <xsd:enumeration value="Holiday Cards"/>
          <xsd:enumeration value="Marketing Standards"/>
          <xsd:enumeration value="Presentations"/>
          <xsd:enumeration value="Letterheads"/>
          <xsd:enumeration value="Clothing &amp; Promo Items"/>
          <xsd:enumeration value="Videos"/>
          <xsd:enumeration value="Other"/>
          <xsd:enumeration value="Companywide Brochures/Flyers"/>
          <xsd:enumeration value="Industry Information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rporate_x0020_Branding xmlns="fec71f84-7372-4faa-ace4-ab6b2b2f46a1">Presentations</Corporate_x0020_Branding>
  </documentManagement>
</p:properties>
</file>

<file path=customXml/itemProps1.xml><?xml version="1.0" encoding="utf-8"?>
<ds:datastoreItem xmlns:ds="http://schemas.openxmlformats.org/officeDocument/2006/customXml" ds:itemID="{11C05137-30CF-4B4C-955C-A883624187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F79ADA-D40B-4534-8E29-ADD84CADC1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c71f84-7372-4faa-ace4-ab6b2b2f4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DDA700-B8EA-435A-9D95-03D85A04EA1E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metadata/properties"/>
    <ds:schemaRef ds:uri="http://purl.org/dc/terms/"/>
    <ds:schemaRef ds:uri="fec71f84-7372-4faa-ace4-ab6b2b2f46a1"/>
    <ds:schemaRef ds:uri="http://schemas.microsoft.com/office/2006/documentManagement/typ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4698</TotalTime>
  <Words>932</Words>
  <Application>Microsoft Office PowerPoint</Application>
  <PresentationFormat>On-screen Show (4:3)</PresentationFormat>
  <Paragraphs>246</Paragraphs>
  <Slides>38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2_Office Theme</vt:lpstr>
      <vt:lpstr>Large Bar - Blank</vt:lpstr>
      <vt:lpstr>Small Bar - Blank</vt:lpstr>
      <vt:lpstr>Image</vt:lpstr>
      <vt:lpstr>Beef 101 </vt:lpstr>
      <vt:lpstr>PowerPoint Presentation</vt:lpstr>
      <vt:lpstr>Beef Production Life Cycle</vt:lpstr>
      <vt:lpstr>PowerPoint Presentation</vt:lpstr>
      <vt:lpstr>Cow/Calf Section</vt:lpstr>
      <vt:lpstr>PowerPoint Presentation</vt:lpstr>
      <vt:lpstr>PowerPoint Presentation</vt:lpstr>
      <vt:lpstr>Cattle Feeding History</vt:lpstr>
      <vt:lpstr>PowerPoint Presentation</vt:lpstr>
      <vt:lpstr>Why Do We Feed Cattle? Cost efficiencies!</vt:lpstr>
      <vt:lpstr>A Tale of 2 Production Systems</vt:lpstr>
      <vt:lpstr>PowerPoint Presentation</vt:lpstr>
      <vt:lpstr>PowerPoint Presentation</vt:lpstr>
      <vt:lpstr>Beef Slaughter</vt:lpstr>
      <vt:lpstr>Transport</vt:lpstr>
      <vt:lpstr>Holding Pens</vt:lpstr>
      <vt:lpstr>PowerPoint Presentation</vt:lpstr>
      <vt:lpstr>Hide Removal</vt:lpstr>
      <vt:lpstr>ID Tracking</vt:lpstr>
      <vt:lpstr>Carcass/ Interventions</vt:lpstr>
      <vt:lpstr>PowerPoint Presentation</vt:lpstr>
      <vt:lpstr>Offal Removal / USDA Inspection</vt:lpstr>
      <vt:lpstr>PowerPoint Presentation</vt:lpstr>
      <vt:lpstr>Electrical Stimulation</vt:lpstr>
      <vt:lpstr>Hot Box</vt:lpstr>
      <vt:lpstr>Variety Meats</vt:lpstr>
      <vt:lpstr>By-Product Value</vt:lpstr>
      <vt:lpstr>Grading Cooler</vt:lpstr>
      <vt:lpstr>PowerPoint Presentation</vt:lpstr>
      <vt:lpstr>Fabrication</vt:lpstr>
      <vt:lpstr>Tracking</vt:lpstr>
      <vt:lpstr>Beef Primal Cuts</vt:lpstr>
      <vt:lpstr>PowerPoint Presentation</vt:lpstr>
      <vt:lpstr>PowerPoint Presentation</vt:lpstr>
      <vt:lpstr>Ground Beef Value</vt:lpstr>
      <vt:lpstr>Ground Beef Processing</vt:lpstr>
      <vt:lpstr>National School Lunch Program Supplier Locations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Alexandria Smith</dc:creator>
  <cp:lastModifiedBy>Smith, AlexandriaP - AMS</cp:lastModifiedBy>
  <cp:revision>136</cp:revision>
  <cp:lastPrinted>2015-09-16T19:11:05Z</cp:lastPrinted>
  <dcterms:created xsi:type="dcterms:W3CDTF">2013-07-10T12:36:52Z</dcterms:created>
  <dcterms:modified xsi:type="dcterms:W3CDTF">2015-10-13T16:28:22Z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0x010100CF79407990B5BA4AB6005322357571E4</vt:lpwstr>
  </property>
</Properties>
</file>